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2"/>
    <p:sldId id="257" r:id="rId33"/>
    <p:sldId id="258" r:id="rId34"/>
    <p:sldId id="259" r:id="rId35"/>
    <p:sldId id="260" r:id="rId36"/>
    <p:sldId id="261" r:id="rId37"/>
    <p:sldId id="262" r:id="rId38"/>
    <p:sldId id="263" r:id="rId39"/>
    <p:sldId id="264" r:id="rId40"/>
    <p:sldId id="265" r:id="rId41"/>
    <p:sldId id="266" r:id="rId42"/>
    <p:sldId id="267" r:id="rId43"/>
    <p:sldId id="268" r:id="rId44"/>
    <p:sldId id="269" r:id="rId45"/>
    <p:sldId id="270" r:id="rId46"/>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IBM Plex Sans" charset="1" panose="020B0503050203000203"/>
      <p:regular r:id="rId10"/>
    </p:embeddedFont>
    <p:embeddedFont>
      <p:font typeface="IBM Plex Sans Bold" charset="1" panose="020B0803050203000203"/>
      <p:regular r:id="rId11"/>
    </p:embeddedFont>
    <p:embeddedFont>
      <p:font typeface="IBM Plex Sans Italics" charset="1" panose="020B0503050203000203"/>
      <p:regular r:id="rId12"/>
    </p:embeddedFont>
    <p:embeddedFont>
      <p:font typeface="IBM Plex Sans Bold Italics" charset="1" panose="020B0803050203000203"/>
      <p:regular r:id="rId13"/>
    </p:embeddedFont>
    <p:embeddedFont>
      <p:font typeface="IBM Plex Sans Thin" charset="1" panose="020B0203050203000203"/>
      <p:regular r:id="rId14"/>
    </p:embeddedFont>
    <p:embeddedFont>
      <p:font typeface="IBM Plex Sans Thin Italics" charset="1" panose="020B0203050203000203"/>
      <p:regular r:id="rId15"/>
    </p:embeddedFont>
    <p:embeddedFont>
      <p:font typeface="IBM Plex Sans Medium" charset="1" panose="020B0603050203000203"/>
      <p:regular r:id="rId16"/>
    </p:embeddedFont>
    <p:embeddedFont>
      <p:font typeface="IBM Plex Sans Medium Italics" charset="1" panose="020B0603050203000203"/>
      <p:regular r:id="rId17"/>
    </p:embeddedFont>
    <p:embeddedFont>
      <p:font typeface="Canva Sans" charset="1" panose="020B0503030501040103"/>
      <p:regular r:id="rId18"/>
    </p:embeddedFont>
    <p:embeddedFont>
      <p:font typeface="Canva Sans Bold" charset="1" panose="020B0803030501040103"/>
      <p:regular r:id="rId19"/>
    </p:embeddedFont>
    <p:embeddedFont>
      <p:font typeface="Canva Sans Italics" charset="1" panose="020B0503030501040103"/>
      <p:regular r:id="rId20"/>
    </p:embeddedFont>
    <p:embeddedFont>
      <p:font typeface="Canva Sans Bold Italics" charset="1" panose="020B0803030501040103"/>
      <p:regular r:id="rId21"/>
    </p:embeddedFont>
    <p:embeddedFont>
      <p:font typeface="Canva Sans Medium" charset="1" panose="020B0603030501040103"/>
      <p:regular r:id="rId22"/>
    </p:embeddedFont>
    <p:embeddedFont>
      <p:font typeface="Canva Sans Medium Italics" charset="1" panose="020B0603030501040103"/>
      <p:regular r:id="rId23"/>
    </p:embeddedFont>
    <p:embeddedFont>
      <p:font typeface="IBM Plex Mono" charset="1" panose="020B0509050203000203"/>
      <p:regular r:id="rId24"/>
    </p:embeddedFont>
    <p:embeddedFont>
      <p:font typeface="IBM Plex Mono Bold" charset="1" panose="020B0809050203000203"/>
      <p:regular r:id="rId25"/>
    </p:embeddedFont>
    <p:embeddedFont>
      <p:font typeface="IBM Plex Mono Italics" charset="1" panose="020B0509050203000203"/>
      <p:regular r:id="rId26"/>
    </p:embeddedFont>
    <p:embeddedFont>
      <p:font typeface="IBM Plex Mono Bold Italics" charset="1" panose="020B0809050203000203"/>
      <p:regular r:id="rId27"/>
    </p:embeddedFont>
    <p:embeddedFont>
      <p:font typeface="IBM Plex Mono Extra-Light" charset="1" panose="020B0309050203000203"/>
      <p:regular r:id="rId28"/>
    </p:embeddedFont>
    <p:embeddedFont>
      <p:font typeface="IBM Plex Mono Extra-Light Italics" charset="1" panose="020B0309050203000203"/>
      <p:regular r:id="rId29"/>
    </p:embeddedFont>
    <p:embeddedFont>
      <p:font typeface="IBM Plex Mono Medium" charset="1" panose="020B0609050203000203"/>
      <p:regular r:id="rId30"/>
    </p:embeddedFont>
    <p:embeddedFont>
      <p:font typeface="IBM Plex Mono Medium Italics" charset="1" panose="020B0609050203000203"/>
      <p:regular r:id="rId3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slides/slide1.xml" Type="http://schemas.openxmlformats.org/officeDocument/2006/relationships/slide"/><Relationship Id="rId33" Target="slides/slide2.xml" Type="http://schemas.openxmlformats.org/officeDocument/2006/relationships/slide"/><Relationship Id="rId34" Target="slides/slide3.xml" Type="http://schemas.openxmlformats.org/officeDocument/2006/relationships/slide"/><Relationship Id="rId35" Target="slides/slide4.xml" Type="http://schemas.openxmlformats.org/officeDocument/2006/relationships/slide"/><Relationship Id="rId36" Target="slides/slide5.xml" Type="http://schemas.openxmlformats.org/officeDocument/2006/relationships/slide"/><Relationship Id="rId37" Target="slides/slide6.xml" Type="http://schemas.openxmlformats.org/officeDocument/2006/relationships/slide"/><Relationship Id="rId38" Target="slides/slide7.xml" Type="http://schemas.openxmlformats.org/officeDocument/2006/relationships/slide"/><Relationship Id="rId39" Target="slides/slide8.xml" Type="http://schemas.openxmlformats.org/officeDocument/2006/relationships/slide"/><Relationship Id="rId4" Target="theme/theme1.xml" Type="http://schemas.openxmlformats.org/officeDocument/2006/relationships/theme"/><Relationship Id="rId40" Target="slides/slide9.xml" Type="http://schemas.openxmlformats.org/officeDocument/2006/relationships/slide"/><Relationship Id="rId41" Target="slides/slide10.xml" Type="http://schemas.openxmlformats.org/officeDocument/2006/relationships/slide"/><Relationship Id="rId42" Target="slides/slide11.xml" Type="http://schemas.openxmlformats.org/officeDocument/2006/relationships/slide"/><Relationship Id="rId43" Target="slides/slide12.xml" Type="http://schemas.openxmlformats.org/officeDocument/2006/relationships/slide"/><Relationship Id="rId44" Target="slides/slide13.xml" Type="http://schemas.openxmlformats.org/officeDocument/2006/relationships/slide"/><Relationship Id="rId45" Target="slides/slide14.xml" Type="http://schemas.openxmlformats.org/officeDocument/2006/relationships/slide"/><Relationship Id="rId46" Target="slides/slide15.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5.png" Type="http://schemas.openxmlformats.org/officeDocument/2006/relationships/image"/><Relationship Id="rId5" Target="../media/image19.jpeg" Type="http://schemas.openxmlformats.org/officeDocument/2006/relationships/image"/><Relationship Id="rId6" Target="../media/image20.jpeg" Type="http://schemas.openxmlformats.org/officeDocument/2006/relationships/image"/><Relationship Id="rId7" Target="../media/image21.jpeg" Type="http://schemas.openxmlformats.org/officeDocument/2006/relationships/image"/><Relationship Id="rId8" Target="../media/image22.jpe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5.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 Id="rId3" Target="../media/image24.png" Type="http://schemas.openxmlformats.org/officeDocument/2006/relationships/image"/><Relationship Id="rId4" Target="../media/image25.png" Type="http://schemas.openxmlformats.org/officeDocument/2006/relationships/image"/><Relationship Id="rId5" Target="../media/image26.png" Type="http://schemas.openxmlformats.org/officeDocument/2006/relationships/image"/><Relationship Id="rId6" Target="../media/image27.png" Type="http://schemas.openxmlformats.org/officeDocument/2006/relationships/image"/><Relationship Id="rId7" Target="../media/image28.png" Type="http://schemas.openxmlformats.org/officeDocument/2006/relationships/image"/><Relationship Id="rId8" Target="../media/image29.png" Type="http://schemas.openxmlformats.org/officeDocument/2006/relationships/image"/><Relationship Id="rId9" Target="../media/image30.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5.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5.pn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5.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5.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12.png" Type="http://schemas.openxmlformats.org/officeDocument/2006/relationships/image"/><Relationship Id="rId5" Target="../media/image13.png" Type="http://schemas.openxmlformats.org/officeDocument/2006/relationships/image"/><Relationship Id="rId6" Target="../media/image5.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12.png" Type="http://schemas.openxmlformats.org/officeDocument/2006/relationships/image"/><Relationship Id="rId5" Target="../media/image14.png" Type="http://schemas.openxmlformats.org/officeDocument/2006/relationships/image"/><Relationship Id="rId6" Target="../media/image5.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14.png" Type="http://schemas.openxmlformats.org/officeDocument/2006/relationships/image"/><Relationship Id="rId5" Target="../media/image15.png" Type="http://schemas.openxmlformats.org/officeDocument/2006/relationships/image"/><Relationship Id="rId6" Target="../media/image5.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15.png" Type="http://schemas.openxmlformats.org/officeDocument/2006/relationships/image"/><Relationship Id="rId5" Target="../media/image16.png" Type="http://schemas.openxmlformats.org/officeDocument/2006/relationships/image"/><Relationship Id="rId6" Target="../media/image5.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15.png" Type="http://schemas.openxmlformats.org/officeDocument/2006/relationships/image"/><Relationship Id="rId5" Target="../media/image17.png" Type="http://schemas.openxmlformats.org/officeDocument/2006/relationships/image"/><Relationship Id="rId6" Target="../media/image5.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16.png" Type="http://schemas.openxmlformats.org/officeDocument/2006/relationships/image"/><Relationship Id="rId5" Target="../media/image17.png" Type="http://schemas.openxmlformats.org/officeDocument/2006/relationships/image"/><Relationship Id="rId6" Target="../media/image18.png" Type="http://schemas.openxmlformats.org/officeDocument/2006/relationships/image"/><Relationship Id="rId7" Target="../media/image5.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18.png" Type="http://schemas.openxmlformats.org/officeDocument/2006/relationships/image"/><Relationship Id="rId5" Target="../media/image13.png" Type="http://schemas.openxmlformats.org/officeDocument/2006/relationships/image"/><Relationship Id="rId6" Target="../media/image5.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1A1D1E"/>
        </a:solidFill>
      </p:bgPr>
    </p:bg>
    <p:spTree>
      <p:nvGrpSpPr>
        <p:cNvPr id="1" name=""/>
        <p:cNvGrpSpPr/>
        <p:nvPr/>
      </p:nvGrpSpPr>
      <p:grpSpPr>
        <a:xfrm>
          <a:off x="0" y="0"/>
          <a:ext cx="0" cy="0"/>
          <a:chOff x="0" y="0"/>
          <a:chExt cx="0" cy="0"/>
        </a:xfrm>
      </p:grpSpPr>
      <p:sp>
        <p:nvSpPr>
          <p:cNvPr name="TextBox 2" id="2"/>
          <p:cNvSpPr txBox="true"/>
          <p:nvPr/>
        </p:nvSpPr>
        <p:spPr>
          <a:xfrm rot="0">
            <a:off x="1179883" y="1532752"/>
            <a:ext cx="8855754" cy="2324100"/>
          </a:xfrm>
          <a:prstGeom prst="rect">
            <a:avLst/>
          </a:prstGeom>
        </p:spPr>
        <p:txBody>
          <a:bodyPr anchor="t" rtlCol="false" tIns="0" lIns="0" bIns="0" rIns="0">
            <a:spAutoFit/>
          </a:bodyPr>
          <a:lstStyle/>
          <a:p>
            <a:pPr>
              <a:lnSpc>
                <a:spcPts val="6000"/>
              </a:lnSpc>
            </a:pPr>
            <a:r>
              <a:rPr lang="en-US" sz="6000">
                <a:solidFill>
                  <a:srgbClr val="FFFFFF"/>
                </a:solidFill>
                <a:latin typeface="IBM Plex Mono"/>
              </a:rPr>
              <a:t>Edge Map Extraction of High Resolution Facial Images.</a:t>
            </a:r>
          </a:p>
        </p:txBody>
      </p:sp>
      <p:sp>
        <p:nvSpPr>
          <p:cNvPr name="Freeform 3" id="3"/>
          <p:cNvSpPr/>
          <p:nvPr/>
        </p:nvSpPr>
        <p:spPr>
          <a:xfrm flipH="false" flipV="false" rot="0">
            <a:off x="-164664" y="8842734"/>
            <a:ext cx="18617327" cy="4185742"/>
          </a:xfrm>
          <a:custGeom>
            <a:avLst/>
            <a:gdLst/>
            <a:ahLst/>
            <a:cxnLst/>
            <a:rect r="r" b="b" t="t" l="l"/>
            <a:pathLst>
              <a:path h="4185742" w="18617327">
                <a:moveTo>
                  <a:pt x="0" y="0"/>
                </a:moveTo>
                <a:lnTo>
                  <a:pt x="18617328" y="0"/>
                </a:lnTo>
                <a:lnTo>
                  <a:pt x="18617328" y="4185742"/>
                </a:lnTo>
                <a:lnTo>
                  <a:pt x="0" y="4185742"/>
                </a:lnTo>
                <a:lnTo>
                  <a:pt x="0" y="0"/>
                </a:lnTo>
                <a:close/>
              </a:path>
            </a:pathLst>
          </a:custGeom>
          <a:blipFill>
            <a:blip r:embed="rId2">
              <a:alphaModFix amt="38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0977682" y="1418452"/>
            <a:ext cx="6281618" cy="6281618"/>
          </a:xfrm>
          <a:custGeom>
            <a:avLst/>
            <a:gdLst/>
            <a:ahLst/>
            <a:cxnLst/>
            <a:rect r="r" b="b" t="t" l="l"/>
            <a:pathLst>
              <a:path h="6281618" w="6281618">
                <a:moveTo>
                  <a:pt x="0" y="0"/>
                </a:moveTo>
                <a:lnTo>
                  <a:pt x="6281618" y="0"/>
                </a:lnTo>
                <a:lnTo>
                  <a:pt x="6281618" y="6281618"/>
                </a:lnTo>
                <a:lnTo>
                  <a:pt x="0" y="628161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028700" y="8064350"/>
            <a:ext cx="2618988" cy="1193950"/>
          </a:xfrm>
          <a:custGeom>
            <a:avLst/>
            <a:gdLst/>
            <a:ahLst/>
            <a:cxnLst/>
            <a:rect r="r" b="b" t="t" l="l"/>
            <a:pathLst>
              <a:path h="1193950" w="2618988">
                <a:moveTo>
                  <a:pt x="0" y="0"/>
                </a:moveTo>
                <a:lnTo>
                  <a:pt x="2618988" y="0"/>
                </a:lnTo>
                <a:lnTo>
                  <a:pt x="2618988" y="1193950"/>
                </a:lnTo>
                <a:lnTo>
                  <a:pt x="0" y="1193950"/>
                </a:lnTo>
                <a:lnTo>
                  <a:pt x="0" y="0"/>
                </a:lnTo>
                <a:close/>
              </a:path>
            </a:pathLst>
          </a:custGeom>
          <a:blipFill>
            <a:blip r:embed="rId6"/>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1A1D1E"/>
        </a:solidFill>
      </p:bgPr>
    </p:bg>
    <p:spTree>
      <p:nvGrpSpPr>
        <p:cNvPr id="1" name=""/>
        <p:cNvGrpSpPr/>
        <p:nvPr/>
      </p:nvGrpSpPr>
      <p:grpSpPr>
        <a:xfrm>
          <a:off x="0" y="0"/>
          <a:ext cx="0" cy="0"/>
          <a:chOff x="0" y="0"/>
          <a:chExt cx="0" cy="0"/>
        </a:xfrm>
      </p:grpSpPr>
      <p:grpSp>
        <p:nvGrpSpPr>
          <p:cNvPr name="Group 2" id="2"/>
          <p:cNvGrpSpPr/>
          <p:nvPr/>
        </p:nvGrpSpPr>
        <p:grpSpPr>
          <a:xfrm rot="0">
            <a:off x="16411015" y="1102029"/>
            <a:ext cx="848285" cy="831133"/>
            <a:chOff x="0" y="0"/>
            <a:chExt cx="1131047" cy="1108177"/>
          </a:xfrm>
        </p:grpSpPr>
        <p:grpSp>
          <p:nvGrpSpPr>
            <p:cNvPr name="Group 3" id="3"/>
            <p:cNvGrpSpPr/>
            <p:nvPr/>
          </p:nvGrpSpPr>
          <p:grpSpPr>
            <a:xfrm rot="0">
              <a:off x="22870" y="0"/>
              <a:ext cx="1108177" cy="1108177"/>
              <a:chOff x="0" y="0"/>
              <a:chExt cx="6350000" cy="6350000"/>
            </a:xfrm>
          </p:grpSpPr>
          <p:sp>
            <p:nvSpPr>
              <p:cNvPr name="Freeform 4" id="4"/>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465"/>
              </a:solidFill>
            </p:spPr>
          </p:sp>
        </p:grpSp>
        <p:sp>
          <p:nvSpPr>
            <p:cNvPr name="Freeform 5" id="5"/>
            <p:cNvSpPr/>
            <p:nvPr/>
          </p:nvSpPr>
          <p:spPr>
            <a:xfrm flipH="false" flipV="false" rot="0">
              <a:off x="0" y="162447"/>
              <a:ext cx="890231" cy="783282"/>
            </a:xfrm>
            <a:custGeom>
              <a:avLst/>
              <a:gdLst/>
              <a:ahLst/>
              <a:cxnLst/>
              <a:rect r="r" b="b" t="t" l="l"/>
              <a:pathLst>
                <a:path h="783282" w="890231">
                  <a:moveTo>
                    <a:pt x="0" y="0"/>
                  </a:moveTo>
                  <a:lnTo>
                    <a:pt x="890231" y="0"/>
                  </a:lnTo>
                  <a:lnTo>
                    <a:pt x="890231" y="783283"/>
                  </a:lnTo>
                  <a:lnTo>
                    <a:pt x="0" y="783283"/>
                  </a:lnTo>
                  <a:lnTo>
                    <a:pt x="0" y="0"/>
                  </a:lnTo>
                  <a:close/>
                </a:path>
              </a:pathLst>
            </a:custGeom>
            <a:blipFill>
              <a:blip r:embed="rId2">
                <a:extLst>
                  <a:ext uri="{96DAC541-7B7A-43D3-8B79-37D633B846F1}">
                    <asvg:svgBlip xmlns:asvg="http://schemas.microsoft.com/office/drawing/2016/SVG/main" r:embed="rId3"/>
                  </a:ext>
                </a:extLst>
              </a:blip>
              <a:stretch>
                <a:fillRect l="-99402" t="0" r="0" b="0"/>
              </a:stretch>
            </a:blipFill>
          </p:spPr>
        </p:sp>
      </p:grpSp>
      <p:sp>
        <p:nvSpPr>
          <p:cNvPr name="Freeform 6" id="6"/>
          <p:cNvSpPr/>
          <p:nvPr/>
        </p:nvSpPr>
        <p:spPr>
          <a:xfrm flipH="false" flipV="false" rot="0">
            <a:off x="15265844" y="8349518"/>
            <a:ext cx="1993456" cy="908782"/>
          </a:xfrm>
          <a:custGeom>
            <a:avLst/>
            <a:gdLst/>
            <a:ahLst/>
            <a:cxnLst/>
            <a:rect r="r" b="b" t="t" l="l"/>
            <a:pathLst>
              <a:path h="908782" w="1993456">
                <a:moveTo>
                  <a:pt x="0" y="0"/>
                </a:moveTo>
                <a:lnTo>
                  <a:pt x="1993456" y="0"/>
                </a:lnTo>
                <a:lnTo>
                  <a:pt x="1993456" y="908782"/>
                </a:lnTo>
                <a:lnTo>
                  <a:pt x="0" y="908782"/>
                </a:lnTo>
                <a:lnTo>
                  <a:pt x="0" y="0"/>
                </a:lnTo>
                <a:close/>
              </a:path>
            </a:pathLst>
          </a:custGeom>
          <a:blipFill>
            <a:blip r:embed="rId4"/>
            <a:stretch>
              <a:fillRect l="0" t="0" r="0" b="0"/>
            </a:stretch>
          </a:blipFill>
        </p:spPr>
      </p:sp>
      <p:sp>
        <p:nvSpPr>
          <p:cNvPr name="Freeform 7" id="7"/>
          <p:cNvSpPr/>
          <p:nvPr/>
        </p:nvSpPr>
        <p:spPr>
          <a:xfrm flipH="false" flipV="false" rot="0">
            <a:off x="1513653" y="5989589"/>
            <a:ext cx="2492004" cy="2492004"/>
          </a:xfrm>
          <a:custGeom>
            <a:avLst/>
            <a:gdLst/>
            <a:ahLst/>
            <a:cxnLst/>
            <a:rect r="r" b="b" t="t" l="l"/>
            <a:pathLst>
              <a:path h="2492004" w="2492004">
                <a:moveTo>
                  <a:pt x="0" y="0"/>
                </a:moveTo>
                <a:lnTo>
                  <a:pt x="2492004" y="0"/>
                </a:lnTo>
                <a:lnTo>
                  <a:pt x="2492004" y="2492004"/>
                </a:lnTo>
                <a:lnTo>
                  <a:pt x="0" y="2492004"/>
                </a:lnTo>
                <a:lnTo>
                  <a:pt x="0" y="0"/>
                </a:lnTo>
                <a:close/>
              </a:path>
            </a:pathLst>
          </a:custGeom>
          <a:blipFill>
            <a:blip r:embed="rId5"/>
            <a:stretch>
              <a:fillRect l="0" t="0" r="0" b="0"/>
            </a:stretch>
          </a:blipFill>
        </p:spPr>
      </p:sp>
      <p:sp>
        <p:nvSpPr>
          <p:cNvPr name="Freeform 8" id="8"/>
          <p:cNvSpPr/>
          <p:nvPr/>
        </p:nvSpPr>
        <p:spPr>
          <a:xfrm flipH="false" flipV="false" rot="0">
            <a:off x="9144000" y="6006493"/>
            <a:ext cx="2492004" cy="2492004"/>
          </a:xfrm>
          <a:custGeom>
            <a:avLst/>
            <a:gdLst/>
            <a:ahLst/>
            <a:cxnLst/>
            <a:rect r="r" b="b" t="t" l="l"/>
            <a:pathLst>
              <a:path h="2492004" w="2492004">
                <a:moveTo>
                  <a:pt x="0" y="0"/>
                </a:moveTo>
                <a:lnTo>
                  <a:pt x="2492004" y="0"/>
                </a:lnTo>
                <a:lnTo>
                  <a:pt x="2492004" y="2492004"/>
                </a:lnTo>
                <a:lnTo>
                  <a:pt x="0" y="2492004"/>
                </a:lnTo>
                <a:lnTo>
                  <a:pt x="0" y="0"/>
                </a:lnTo>
                <a:close/>
              </a:path>
            </a:pathLst>
          </a:custGeom>
          <a:blipFill>
            <a:blip r:embed="rId6"/>
            <a:stretch>
              <a:fillRect l="0" t="0" r="0" b="0"/>
            </a:stretch>
          </a:blipFill>
        </p:spPr>
      </p:sp>
      <p:sp>
        <p:nvSpPr>
          <p:cNvPr name="Freeform 9" id="9"/>
          <p:cNvSpPr/>
          <p:nvPr/>
        </p:nvSpPr>
        <p:spPr>
          <a:xfrm flipH="false" flipV="false" rot="0">
            <a:off x="12137425" y="5989589"/>
            <a:ext cx="2492004" cy="2492004"/>
          </a:xfrm>
          <a:custGeom>
            <a:avLst/>
            <a:gdLst/>
            <a:ahLst/>
            <a:cxnLst/>
            <a:rect r="r" b="b" t="t" l="l"/>
            <a:pathLst>
              <a:path h="2492004" w="2492004">
                <a:moveTo>
                  <a:pt x="0" y="0"/>
                </a:moveTo>
                <a:lnTo>
                  <a:pt x="2492004" y="0"/>
                </a:lnTo>
                <a:lnTo>
                  <a:pt x="2492004" y="2492004"/>
                </a:lnTo>
                <a:lnTo>
                  <a:pt x="0" y="2492004"/>
                </a:lnTo>
                <a:lnTo>
                  <a:pt x="0" y="0"/>
                </a:lnTo>
                <a:close/>
              </a:path>
            </a:pathLst>
          </a:custGeom>
          <a:blipFill>
            <a:blip r:embed="rId7"/>
            <a:stretch>
              <a:fillRect l="0" t="0" r="0" b="0"/>
            </a:stretch>
          </a:blipFill>
        </p:spPr>
      </p:sp>
      <p:sp>
        <p:nvSpPr>
          <p:cNvPr name="Freeform 10" id="10"/>
          <p:cNvSpPr/>
          <p:nvPr/>
        </p:nvSpPr>
        <p:spPr>
          <a:xfrm flipH="false" flipV="false" rot="0">
            <a:off x="4575375" y="5989589"/>
            <a:ext cx="2525812" cy="2525812"/>
          </a:xfrm>
          <a:custGeom>
            <a:avLst/>
            <a:gdLst/>
            <a:ahLst/>
            <a:cxnLst/>
            <a:rect r="r" b="b" t="t" l="l"/>
            <a:pathLst>
              <a:path h="2525812" w="2525812">
                <a:moveTo>
                  <a:pt x="0" y="0"/>
                </a:moveTo>
                <a:lnTo>
                  <a:pt x="2525812" y="0"/>
                </a:lnTo>
                <a:lnTo>
                  <a:pt x="2525812" y="2525812"/>
                </a:lnTo>
                <a:lnTo>
                  <a:pt x="0" y="2525812"/>
                </a:lnTo>
                <a:lnTo>
                  <a:pt x="0" y="0"/>
                </a:lnTo>
                <a:close/>
              </a:path>
            </a:pathLst>
          </a:custGeom>
          <a:blipFill>
            <a:blip r:embed="rId8"/>
            <a:stretch>
              <a:fillRect l="0" t="0" r="0" b="0"/>
            </a:stretch>
          </a:blipFill>
        </p:spPr>
      </p:sp>
      <p:grpSp>
        <p:nvGrpSpPr>
          <p:cNvPr name="Group 11" id="11"/>
          <p:cNvGrpSpPr/>
          <p:nvPr/>
        </p:nvGrpSpPr>
        <p:grpSpPr>
          <a:xfrm rot="0">
            <a:off x="1028700" y="1102029"/>
            <a:ext cx="14512596" cy="4887559"/>
            <a:chOff x="0" y="0"/>
            <a:chExt cx="19350128" cy="6516746"/>
          </a:xfrm>
        </p:grpSpPr>
        <p:sp>
          <p:nvSpPr>
            <p:cNvPr name="TextBox 12" id="12"/>
            <p:cNvSpPr txBox="true"/>
            <p:nvPr/>
          </p:nvSpPr>
          <p:spPr>
            <a:xfrm rot="0">
              <a:off x="0" y="0"/>
              <a:ext cx="19350128" cy="1219200"/>
            </a:xfrm>
            <a:prstGeom prst="rect">
              <a:avLst/>
            </a:prstGeom>
          </p:spPr>
          <p:txBody>
            <a:bodyPr anchor="t" rtlCol="false" tIns="0" lIns="0" bIns="0" rIns="0">
              <a:spAutoFit/>
            </a:bodyPr>
            <a:lstStyle/>
            <a:p>
              <a:pPr algn="l" marL="0" indent="0" lvl="0">
                <a:lnSpc>
                  <a:spcPts val="7200"/>
                </a:lnSpc>
                <a:spcBef>
                  <a:spcPct val="0"/>
                </a:spcBef>
              </a:pPr>
              <a:r>
                <a:rPr lang="en-US" sz="6000">
                  <a:solidFill>
                    <a:srgbClr val="FFFFFF"/>
                  </a:solidFill>
                  <a:latin typeface="IBM Plex Mono"/>
                </a:rPr>
                <a:t>Performance &amp; Evaluation</a:t>
              </a:r>
              <a:r>
                <a:rPr lang="en-US" sz="6000" u="none">
                  <a:solidFill>
                    <a:srgbClr val="FFFFFF"/>
                  </a:solidFill>
                  <a:latin typeface="IBM Plex Mono"/>
                </a:rPr>
                <a:t> </a:t>
              </a:r>
            </a:p>
          </p:txBody>
        </p:sp>
        <p:sp>
          <p:nvSpPr>
            <p:cNvPr name="TextBox 13" id="13"/>
            <p:cNvSpPr txBox="true"/>
            <p:nvPr/>
          </p:nvSpPr>
          <p:spPr>
            <a:xfrm rot="0">
              <a:off x="0" y="1799542"/>
              <a:ext cx="19350128" cy="4717204"/>
            </a:xfrm>
            <a:prstGeom prst="rect">
              <a:avLst/>
            </a:prstGeom>
          </p:spPr>
          <p:txBody>
            <a:bodyPr anchor="t" rtlCol="false" tIns="0" lIns="0" bIns="0" rIns="0">
              <a:spAutoFit/>
            </a:bodyPr>
            <a:lstStyle/>
            <a:p>
              <a:pPr algn="just">
                <a:lnSpc>
                  <a:spcPts val="3919"/>
                </a:lnSpc>
              </a:pPr>
              <a:r>
                <a:rPr lang="en-US" sz="2799">
                  <a:solidFill>
                    <a:srgbClr val="FFFFFF"/>
                  </a:solidFill>
                  <a:latin typeface="IBM Plex Sans"/>
                </a:rPr>
                <a:t>Performance on different database</a:t>
              </a:r>
            </a:p>
            <a:p>
              <a:pPr algn="just" marL="539749" indent="-269875" lvl="1">
                <a:lnSpc>
                  <a:spcPts val="3499"/>
                </a:lnSpc>
                <a:buFont typeface="Arial"/>
                <a:buChar char="•"/>
              </a:pPr>
              <a:r>
                <a:rPr lang="en-US" sz="2499">
                  <a:solidFill>
                    <a:srgbClr val="FFFFFF"/>
                  </a:solidFill>
                  <a:latin typeface="IBM Plex Sans"/>
                </a:rPr>
                <a:t>The proposed algorithm successfully extracts edges from both high-resolution and low-resolution images.</a:t>
              </a:r>
            </a:p>
            <a:p>
              <a:pPr algn="just" marL="539749" indent="-269875" lvl="1">
                <a:lnSpc>
                  <a:spcPts val="3499"/>
                </a:lnSpc>
                <a:buFont typeface="Arial"/>
                <a:buChar char="•"/>
              </a:pPr>
              <a:r>
                <a:rPr lang="en-US" sz="2499">
                  <a:solidFill>
                    <a:srgbClr val="FFFFFF"/>
                  </a:solidFill>
                  <a:latin typeface="IBM Plex Sans"/>
                </a:rPr>
                <a:t>The a</a:t>
              </a:r>
              <a:r>
                <a:rPr lang="en-US" sz="2499">
                  <a:solidFill>
                    <a:srgbClr val="FFFFFF"/>
                  </a:solidFill>
                  <a:latin typeface="IBM Plex Sans"/>
                </a:rPr>
                <a:t>daptability is demonstrated by consistent edge map generation across diverse datasets.</a:t>
              </a:r>
            </a:p>
            <a:p>
              <a:pPr algn="just" marL="539749" indent="-269875" lvl="1">
                <a:lnSpc>
                  <a:spcPts val="3499"/>
                </a:lnSpc>
                <a:buFont typeface="Arial"/>
                <a:buChar char="•"/>
              </a:pPr>
              <a:r>
                <a:rPr lang="en-US" sz="2499">
                  <a:solidFill>
                    <a:srgbClr val="FFFFFF"/>
                  </a:solidFill>
                  <a:latin typeface="IBM Plex Sans"/>
                </a:rPr>
                <a:t>Low-resolution images yield near-perfect results, despite inherent detail limitations.</a:t>
              </a:r>
            </a:p>
            <a:p>
              <a:pPr algn="just" marL="539749" indent="-269875" lvl="1">
                <a:lnSpc>
                  <a:spcPts val="3499"/>
                </a:lnSpc>
                <a:buFont typeface="Arial"/>
                <a:buChar char="•"/>
              </a:pPr>
              <a:r>
                <a:rPr lang="en-US" sz="2499">
                  <a:solidFill>
                    <a:srgbClr val="FFFFFF"/>
                  </a:solidFill>
                  <a:latin typeface="IBM Plex Sans"/>
                </a:rPr>
                <a:t>High-resolution images from different datasets also show effective edge capture.</a:t>
              </a:r>
            </a:p>
            <a:p>
              <a:pPr algn="just" marL="539749" indent="-269875" lvl="1">
                <a:lnSpc>
                  <a:spcPts val="3499"/>
                </a:lnSpc>
                <a:buFont typeface="Arial"/>
                <a:buChar char="•"/>
              </a:pPr>
              <a:r>
                <a:rPr lang="en-US" sz="2499">
                  <a:solidFill>
                    <a:srgbClr val="FFFFFF"/>
                  </a:solidFill>
                  <a:latin typeface="IBM Plex Sans"/>
                </a:rPr>
                <a:t>Variations in edge map detail are observed based on input image resolution.</a:t>
              </a:r>
            </a:p>
            <a:p>
              <a:pPr algn="just" marL="0" indent="0" lvl="0">
                <a:lnSpc>
                  <a:spcPts val="3499"/>
                </a:lnSpc>
                <a:spcBef>
                  <a:spcPct val="0"/>
                </a:spcBef>
              </a:pPr>
            </a:p>
          </p:txBody>
        </p:sp>
      </p:grpSp>
      <p:sp>
        <p:nvSpPr>
          <p:cNvPr name="TextBox 14" id="14"/>
          <p:cNvSpPr txBox="true"/>
          <p:nvPr/>
        </p:nvSpPr>
        <p:spPr>
          <a:xfrm rot="0">
            <a:off x="1370166" y="8768518"/>
            <a:ext cx="5731021" cy="489782"/>
          </a:xfrm>
          <a:prstGeom prst="rect">
            <a:avLst/>
          </a:prstGeom>
        </p:spPr>
        <p:txBody>
          <a:bodyPr anchor="t" rtlCol="false" tIns="0" lIns="0" bIns="0" rIns="0">
            <a:spAutoFit/>
          </a:bodyPr>
          <a:lstStyle/>
          <a:p>
            <a:pPr algn="ctr">
              <a:lnSpc>
                <a:spcPts val="1954"/>
              </a:lnSpc>
              <a:spcBef>
                <a:spcPct val="0"/>
              </a:spcBef>
            </a:pPr>
            <a:r>
              <a:rPr lang="en-US" sz="1628">
                <a:solidFill>
                  <a:srgbClr val="FFFFFF"/>
                </a:solidFill>
                <a:latin typeface="IBM Plex Mono"/>
              </a:rPr>
              <a:t>Results on running the algorithm on low resolution images from different dataset </a:t>
            </a:r>
          </a:p>
        </p:txBody>
      </p:sp>
      <p:sp>
        <p:nvSpPr>
          <p:cNvPr name="TextBox 15" id="15"/>
          <p:cNvSpPr txBox="true"/>
          <p:nvPr/>
        </p:nvSpPr>
        <p:spPr>
          <a:xfrm rot="0">
            <a:off x="9144000" y="8768518"/>
            <a:ext cx="5731021" cy="489782"/>
          </a:xfrm>
          <a:prstGeom prst="rect">
            <a:avLst/>
          </a:prstGeom>
        </p:spPr>
        <p:txBody>
          <a:bodyPr anchor="t" rtlCol="false" tIns="0" lIns="0" bIns="0" rIns="0">
            <a:spAutoFit/>
          </a:bodyPr>
          <a:lstStyle/>
          <a:p>
            <a:pPr algn="ctr">
              <a:lnSpc>
                <a:spcPts val="1954"/>
              </a:lnSpc>
              <a:spcBef>
                <a:spcPct val="0"/>
              </a:spcBef>
            </a:pPr>
            <a:r>
              <a:rPr lang="en-US" sz="1628">
                <a:solidFill>
                  <a:srgbClr val="FFFFFF"/>
                </a:solidFill>
                <a:latin typeface="IBM Plex Mono"/>
              </a:rPr>
              <a:t>Results on running the algorithm on high resolution images from different dataset </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1A1D1E"/>
        </a:solidFill>
      </p:bgPr>
    </p:bg>
    <p:spTree>
      <p:nvGrpSpPr>
        <p:cNvPr id="1" name=""/>
        <p:cNvGrpSpPr/>
        <p:nvPr/>
      </p:nvGrpSpPr>
      <p:grpSpPr>
        <a:xfrm>
          <a:off x="0" y="0"/>
          <a:ext cx="0" cy="0"/>
          <a:chOff x="0" y="0"/>
          <a:chExt cx="0" cy="0"/>
        </a:xfrm>
      </p:grpSpPr>
      <p:grpSp>
        <p:nvGrpSpPr>
          <p:cNvPr name="Group 2" id="2"/>
          <p:cNvGrpSpPr/>
          <p:nvPr/>
        </p:nvGrpSpPr>
        <p:grpSpPr>
          <a:xfrm rot="0">
            <a:off x="16411015" y="1102029"/>
            <a:ext cx="848285" cy="831133"/>
            <a:chOff x="0" y="0"/>
            <a:chExt cx="1131047" cy="1108177"/>
          </a:xfrm>
        </p:grpSpPr>
        <p:grpSp>
          <p:nvGrpSpPr>
            <p:cNvPr name="Group 3" id="3"/>
            <p:cNvGrpSpPr/>
            <p:nvPr/>
          </p:nvGrpSpPr>
          <p:grpSpPr>
            <a:xfrm rot="0">
              <a:off x="22870" y="0"/>
              <a:ext cx="1108177" cy="1108177"/>
              <a:chOff x="0" y="0"/>
              <a:chExt cx="6350000" cy="6350000"/>
            </a:xfrm>
          </p:grpSpPr>
          <p:sp>
            <p:nvSpPr>
              <p:cNvPr name="Freeform 4" id="4"/>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465"/>
              </a:solidFill>
            </p:spPr>
          </p:sp>
        </p:grpSp>
        <p:sp>
          <p:nvSpPr>
            <p:cNvPr name="Freeform 5" id="5"/>
            <p:cNvSpPr/>
            <p:nvPr/>
          </p:nvSpPr>
          <p:spPr>
            <a:xfrm flipH="false" flipV="false" rot="0">
              <a:off x="0" y="162447"/>
              <a:ext cx="890231" cy="783282"/>
            </a:xfrm>
            <a:custGeom>
              <a:avLst/>
              <a:gdLst/>
              <a:ahLst/>
              <a:cxnLst/>
              <a:rect r="r" b="b" t="t" l="l"/>
              <a:pathLst>
                <a:path h="783282" w="890231">
                  <a:moveTo>
                    <a:pt x="0" y="0"/>
                  </a:moveTo>
                  <a:lnTo>
                    <a:pt x="890231" y="0"/>
                  </a:lnTo>
                  <a:lnTo>
                    <a:pt x="890231" y="783283"/>
                  </a:lnTo>
                  <a:lnTo>
                    <a:pt x="0" y="783283"/>
                  </a:lnTo>
                  <a:lnTo>
                    <a:pt x="0" y="0"/>
                  </a:lnTo>
                  <a:close/>
                </a:path>
              </a:pathLst>
            </a:custGeom>
            <a:blipFill>
              <a:blip r:embed="rId2">
                <a:extLst>
                  <a:ext uri="{96DAC541-7B7A-43D3-8B79-37D633B846F1}">
                    <asvg:svgBlip xmlns:asvg="http://schemas.microsoft.com/office/drawing/2016/SVG/main" r:embed="rId3"/>
                  </a:ext>
                </a:extLst>
              </a:blip>
              <a:stretch>
                <a:fillRect l="-99402" t="0" r="0" b="0"/>
              </a:stretch>
            </a:blipFill>
          </p:spPr>
        </p:sp>
      </p:grpSp>
      <p:grpSp>
        <p:nvGrpSpPr>
          <p:cNvPr name="Group 6" id="6"/>
          <p:cNvGrpSpPr/>
          <p:nvPr/>
        </p:nvGrpSpPr>
        <p:grpSpPr>
          <a:xfrm rot="0">
            <a:off x="1028700" y="1102029"/>
            <a:ext cx="14512596" cy="6628094"/>
            <a:chOff x="0" y="0"/>
            <a:chExt cx="19350128" cy="8837459"/>
          </a:xfrm>
        </p:grpSpPr>
        <p:sp>
          <p:nvSpPr>
            <p:cNvPr name="TextBox 7" id="7"/>
            <p:cNvSpPr txBox="true"/>
            <p:nvPr/>
          </p:nvSpPr>
          <p:spPr>
            <a:xfrm rot="0">
              <a:off x="0" y="0"/>
              <a:ext cx="19350128" cy="1219200"/>
            </a:xfrm>
            <a:prstGeom prst="rect">
              <a:avLst/>
            </a:prstGeom>
          </p:spPr>
          <p:txBody>
            <a:bodyPr anchor="t" rtlCol="false" tIns="0" lIns="0" bIns="0" rIns="0">
              <a:spAutoFit/>
            </a:bodyPr>
            <a:lstStyle/>
            <a:p>
              <a:pPr algn="l" marL="0" indent="0" lvl="0">
                <a:lnSpc>
                  <a:spcPts val="7200"/>
                </a:lnSpc>
                <a:spcBef>
                  <a:spcPct val="0"/>
                </a:spcBef>
              </a:pPr>
              <a:r>
                <a:rPr lang="en-US" sz="6000">
                  <a:solidFill>
                    <a:srgbClr val="FFFFFF"/>
                  </a:solidFill>
                  <a:latin typeface="IBM Plex Mono"/>
                </a:rPr>
                <a:t>Performance &amp; Evaluation</a:t>
              </a:r>
              <a:r>
                <a:rPr lang="en-US" sz="6000" u="none">
                  <a:solidFill>
                    <a:srgbClr val="FFFFFF"/>
                  </a:solidFill>
                  <a:latin typeface="IBM Plex Mono"/>
                </a:rPr>
                <a:t> </a:t>
              </a:r>
            </a:p>
          </p:txBody>
        </p:sp>
        <p:sp>
          <p:nvSpPr>
            <p:cNvPr name="TextBox 8" id="8"/>
            <p:cNvSpPr txBox="true"/>
            <p:nvPr/>
          </p:nvSpPr>
          <p:spPr>
            <a:xfrm rot="0">
              <a:off x="0" y="1818592"/>
              <a:ext cx="19350128" cy="7018867"/>
            </a:xfrm>
            <a:prstGeom prst="rect">
              <a:avLst/>
            </a:prstGeom>
          </p:spPr>
          <p:txBody>
            <a:bodyPr anchor="t" rtlCol="false" tIns="0" lIns="0" bIns="0" rIns="0">
              <a:spAutoFit/>
            </a:bodyPr>
            <a:lstStyle/>
            <a:p>
              <a:pPr algn="just">
                <a:lnSpc>
                  <a:spcPts val="2800"/>
                </a:lnSpc>
              </a:pPr>
              <a:r>
                <a:rPr lang="en-US" sz="2000">
                  <a:solidFill>
                    <a:srgbClr val="FFFFFF"/>
                  </a:solidFill>
                  <a:latin typeface="IBM Plex Sans"/>
                </a:rPr>
                <a:t>Comparative Analysis</a:t>
              </a:r>
            </a:p>
            <a:p>
              <a:pPr algn="just" marL="431801" indent="-215900" lvl="1">
                <a:lnSpc>
                  <a:spcPts val="2800"/>
                </a:lnSpc>
                <a:buFont typeface="Arial"/>
                <a:buChar char="•"/>
              </a:pPr>
              <a:r>
                <a:rPr lang="en-US" sz="2000">
                  <a:solidFill>
                    <a:srgbClr val="FFFFFF"/>
                  </a:solidFill>
                  <a:latin typeface="IBM Plex Sans"/>
                </a:rPr>
                <a:t>For the comparative analysis, 2 existing algorithms have been considered</a:t>
              </a:r>
            </a:p>
            <a:p>
              <a:pPr algn="just" marL="863601" indent="-287867" lvl="2">
                <a:lnSpc>
                  <a:spcPts val="2800"/>
                </a:lnSpc>
                <a:buFont typeface="Arial"/>
                <a:buChar char="⚬"/>
              </a:pPr>
              <a:r>
                <a:rPr lang="en-US" sz="2000">
                  <a:solidFill>
                    <a:srgbClr val="FFFFFF"/>
                  </a:solidFill>
                  <a:latin typeface="IBM Plex Sans"/>
                </a:rPr>
                <a:t>CANNY EDGE DETECTION</a:t>
              </a:r>
            </a:p>
            <a:p>
              <a:pPr algn="just" marL="863601" indent="-287867" lvl="2">
                <a:lnSpc>
                  <a:spcPts val="2800"/>
                </a:lnSpc>
                <a:buFont typeface="Arial"/>
                <a:buChar char="⚬"/>
              </a:pPr>
              <a:r>
                <a:rPr lang="en-US" sz="2000">
                  <a:solidFill>
                    <a:srgbClr val="FFFFFF"/>
                  </a:solidFill>
                  <a:latin typeface="IBM Plex Sans"/>
                </a:rPr>
                <a:t>HED Method</a:t>
              </a:r>
            </a:p>
            <a:p>
              <a:pPr algn="just">
                <a:lnSpc>
                  <a:spcPts val="2800"/>
                </a:lnSpc>
              </a:pPr>
            </a:p>
            <a:p>
              <a:pPr algn="just">
                <a:lnSpc>
                  <a:spcPts val="2800"/>
                </a:lnSpc>
              </a:pPr>
              <a:r>
                <a:rPr lang="en-US" sz="2000" strike="noStrike" u="none">
                  <a:solidFill>
                    <a:srgbClr val="FFFFFF"/>
                  </a:solidFill>
                  <a:latin typeface="IBM Plex Sans"/>
                </a:rPr>
                <a:t>Canny Edge Detection:</a:t>
              </a:r>
            </a:p>
            <a:p>
              <a:pPr algn="just" marL="431801" indent="-215900" lvl="1">
                <a:lnSpc>
                  <a:spcPts val="2800"/>
                </a:lnSpc>
                <a:buFont typeface="Arial"/>
                <a:buChar char="•"/>
              </a:pPr>
              <a:r>
                <a:rPr lang="en-US" sz="2000" strike="noStrike" u="none">
                  <a:solidFill>
                    <a:srgbClr val="FFFFFF"/>
                  </a:solidFill>
                  <a:latin typeface="IBM Plex Sans"/>
                </a:rPr>
                <a:t> Struggles with accurate facial outlines.</a:t>
              </a:r>
            </a:p>
            <a:p>
              <a:pPr algn="just" marL="431801" indent="-215900" lvl="1">
                <a:lnSpc>
                  <a:spcPts val="2800"/>
                </a:lnSpc>
                <a:buFont typeface="Arial"/>
                <a:buChar char="•"/>
              </a:pPr>
              <a:r>
                <a:rPr lang="en-US" sz="2000" strike="noStrike" u="none">
                  <a:solidFill>
                    <a:srgbClr val="FFFFFF"/>
                  </a:solidFill>
                  <a:latin typeface="IBM Plex Sans"/>
                </a:rPr>
                <a:t> Produces fragmented and disconnected edges.</a:t>
              </a:r>
            </a:p>
            <a:p>
              <a:pPr algn="just" marL="431801" indent="-215900" lvl="1">
                <a:lnSpc>
                  <a:spcPts val="2800"/>
                </a:lnSpc>
                <a:buFont typeface="Arial"/>
                <a:buChar char="•"/>
              </a:pPr>
              <a:r>
                <a:rPr lang="en-US" sz="2000" strike="noStrike" u="none">
                  <a:solidFill>
                    <a:srgbClr val="FFFFFF"/>
                  </a:solidFill>
                  <a:latin typeface="IBM Plex Sans"/>
                </a:rPr>
                <a:t> May result in incomplete or distorted facial structures.</a:t>
              </a:r>
            </a:p>
            <a:p>
              <a:pPr algn="just">
                <a:lnSpc>
                  <a:spcPts val="2800"/>
                </a:lnSpc>
              </a:pPr>
            </a:p>
            <a:p>
              <a:pPr algn="just">
                <a:lnSpc>
                  <a:spcPts val="2800"/>
                </a:lnSpc>
              </a:pPr>
              <a:r>
                <a:rPr lang="en-US" sz="2000" strike="noStrike" u="none">
                  <a:solidFill>
                    <a:srgbClr val="FFFFFF"/>
                  </a:solidFill>
                  <a:latin typeface="IBM Plex Sans"/>
                </a:rPr>
                <a:t>HED (Holistically-Nested Edge Detection):</a:t>
              </a:r>
            </a:p>
            <a:p>
              <a:pPr algn="just" marL="431801" indent="-215900" lvl="1">
                <a:lnSpc>
                  <a:spcPts val="2800"/>
                </a:lnSpc>
                <a:buFont typeface="Arial"/>
                <a:buChar char="•"/>
              </a:pPr>
              <a:r>
                <a:rPr lang="en-US" sz="2000" strike="noStrike" u="none">
                  <a:solidFill>
                    <a:srgbClr val="FFFFFF"/>
                  </a:solidFill>
                  <a:latin typeface="IBM Plex Sans"/>
                </a:rPr>
                <a:t> Better at highlighting facial outlines than Canny.</a:t>
              </a:r>
            </a:p>
            <a:p>
              <a:pPr algn="just" marL="431801" indent="-215900" lvl="1">
                <a:lnSpc>
                  <a:spcPts val="2800"/>
                </a:lnSpc>
                <a:buFont typeface="Arial"/>
                <a:buChar char="•"/>
              </a:pPr>
              <a:r>
                <a:rPr lang="en-US" sz="2000" strike="noStrike" u="none">
                  <a:solidFill>
                    <a:srgbClr val="FFFFFF"/>
                  </a:solidFill>
                  <a:latin typeface="IBM Plex Sans"/>
                </a:rPr>
                <a:t> Captures overall facial shape and contour with improved accuracy.</a:t>
              </a:r>
            </a:p>
            <a:p>
              <a:pPr algn="just" marL="431801" indent="-215900" lvl="1">
                <a:lnSpc>
                  <a:spcPts val="2800"/>
                </a:lnSpc>
                <a:buFont typeface="Arial"/>
                <a:buChar char="•"/>
              </a:pPr>
              <a:r>
                <a:rPr lang="en-US" sz="2000" strike="noStrike" u="none">
                  <a:solidFill>
                    <a:srgbClr val="FFFFFF"/>
                  </a:solidFill>
                  <a:latin typeface="IBM Plex Sans"/>
                </a:rPr>
                <a:t> Falls short in capturing intricate low-level details. May lack precision and clarity for comprehensive representation.</a:t>
              </a:r>
            </a:p>
            <a:p>
              <a:pPr algn="just">
                <a:lnSpc>
                  <a:spcPts val="2800"/>
                </a:lnSpc>
              </a:pPr>
            </a:p>
          </p:txBody>
        </p:sp>
      </p:grpSp>
      <p:sp>
        <p:nvSpPr>
          <p:cNvPr name="Freeform 9" id="9"/>
          <p:cNvSpPr/>
          <p:nvPr/>
        </p:nvSpPr>
        <p:spPr>
          <a:xfrm flipH="false" flipV="false" rot="0">
            <a:off x="15541296" y="9038249"/>
            <a:ext cx="1993456" cy="908782"/>
          </a:xfrm>
          <a:custGeom>
            <a:avLst/>
            <a:gdLst/>
            <a:ahLst/>
            <a:cxnLst/>
            <a:rect r="r" b="b" t="t" l="l"/>
            <a:pathLst>
              <a:path h="908782" w="1993456">
                <a:moveTo>
                  <a:pt x="0" y="0"/>
                </a:moveTo>
                <a:lnTo>
                  <a:pt x="1993456" y="0"/>
                </a:lnTo>
                <a:lnTo>
                  <a:pt x="1993456" y="908782"/>
                </a:lnTo>
                <a:lnTo>
                  <a:pt x="0" y="908782"/>
                </a:lnTo>
                <a:lnTo>
                  <a:pt x="0" y="0"/>
                </a:lnTo>
                <a:close/>
              </a:path>
            </a:pathLst>
          </a:custGeom>
          <a:blipFill>
            <a:blip r:embed="rId4"/>
            <a:stretch>
              <a:fillRect l="0" t="0" r="0" b="0"/>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1A1D1E"/>
        </a:solidFill>
      </p:bgPr>
    </p:bg>
    <p:spTree>
      <p:nvGrpSpPr>
        <p:cNvPr id="1" name=""/>
        <p:cNvGrpSpPr/>
        <p:nvPr/>
      </p:nvGrpSpPr>
      <p:grpSpPr>
        <a:xfrm>
          <a:off x="0" y="0"/>
          <a:ext cx="0" cy="0"/>
          <a:chOff x="0" y="0"/>
          <a:chExt cx="0" cy="0"/>
        </a:xfrm>
      </p:grpSpPr>
      <p:sp>
        <p:nvSpPr>
          <p:cNvPr name="Freeform 2" id="2"/>
          <p:cNvSpPr/>
          <p:nvPr/>
        </p:nvSpPr>
        <p:spPr>
          <a:xfrm flipH="false" flipV="false" rot="0">
            <a:off x="12927290" y="5495401"/>
            <a:ext cx="1816949" cy="1816949"/>
          </a:xfrm>
          <a:custGeom>
            <a:avLst/>
            <a:gdLst/>
            <a:ahLst/>
            <a:cxnLst/>
            <a:rect r="r" b="b" t="t" l="l"/>
            <a:pathLst>
              <a:path h="1816949" w="1816949">
                <a:moveTo>
                  <a:pt x="0" y="0"/>
                </a:moveTo>
                <a:lnTo>
                  <a:pt x="1816949" y="0"/>
                </a:lnTo>
                <a:lnTo>
                  <a:pt x="1816949" y="1816950"/>
                </a:lnTo>
                <a:lnTo>
                  <a:pt x="0" y="1816950"/>
                </a:lnTo>
                <a:lnTo>
                  <a:pt x="0" y="0"/>
                </a:lnTo>
                <a:close/>
              </a:path>
            </a:pathLst>
          </a:custGeom>
          <a:blipFill>
            <a:blip r:embed="rId2"/>
            <a:stretch>
              <a:fillRect l="0" t="0" r="0" b="0"/>
            </a:stretch>
          </a:blipFill>
        </p:spPr>
      </p:sp>
      <p:sp>
        <p:nvSpPr>
          <p:cNvPr name="Freeform 3" id="3"/>
          <p:cNvSpPr/>
          <p:nvPr/>
        </p:nvSpPr>
        <p:spPr>
          <a:xfrm flipH="false" flipV="false" rot="0">
            <a:off x="10167952" y="5495401"/>
            <a:ext cx="1816949" cy="1816949"/>
          </a:xfrm>
          <a:custGeom>
            <a:avLst/>
            <a:gdLst/>
            <a:ahLst/>
            <a:cxnLst/>
            <a:rect r="r" b="b" t="t" l="l"/>
            <a:pathLst>
              <a:path h="1816949" w="1816949">
                <a:moveTo>
                  <a:pt x="0" y="0"/>
                </a:moveTo>
                <a:lnTo>
                  <a:pt x="1816950" y="0"/>
                </a:lnTo>
                <a:lnTo>
                  <a:pt x="1816950" y="1816950"/>
                </a:lnTo>
                <a:lnTo>
                  <a:pt x="0" y="1816950"/>
                </a:lnTo>
                <a:lnTo>
                  <a:pt x="0" y="0"/>
                </a:lnTo>
                <a:close/>
              </a:path>
            </a:pathLst>
          </a:custGeom>
          <a:blipFill>
            <a:blip r:embed="rId3"/>
            <a:stretch>
              <a:fillRect l="0" t="0" r="0" b="0"/>
            </a:stretch>
          </a:blipFill>
        </p:spPr>
      </p:sp>
      <p:sp>
        <p:nvSpPr>
          <p:cNvPr name="Freeform 4" id="4"/>
          <p:cNvSpPr/>
          <p:nvPr/>
        </p:nvSpPr>
        <p:spPr>
          <a:xfrm flipH="false" flipV="false" rot="0">
            <a:off x="10167952" y="1305987"/>
            <a:ext cx="1835715" cy="1835715"/>
          </a:xfrm>
          <a:custGeom>
            <a:avLst/>
            <a:gdLst/>
            <a:ahLst/>
            <a:cxnLst/>
            <a:rect r="r" b="b" t="t" l="l"/>
            <a:pathLst>
              <a:path h="1835715" w="1835715">
                <a:moveTo>
                  <a:pt x="0" y="0"/>
                </a:moveTo>
                <a:lnTo>
                  <a:pt x="1835715" y="0"/>
                </a:lnTo>
                <a:lnTo>
                  <a:pt x="1835715" y="1835715"/>
                </a:lnTo>
                <a:lnTo>
                  <a:pt x="0" y="1835715"/>
                </a:lnTo>
                <a:lnTo>
                  <a:pt x="0" y="0"/>
                </a:lnTo>
                <a:close/>
              </a:path>
            </a:pathLst>
          </a:custGeom>
          <a:blipFill>
            <a:blip r:embed="rId4"/>
            <a:stretch>
              <a:fillRect l="0" t="0" r="0" b="0"/>
            </a:stretch>
          </a:blipFill>
        </p:spPr>
      </p:sp>
      <p:sp>
        <p:nvSpPr>
          <p:cNvPr name="Freeform 5" id="5"/>
          <p:cNvSpPr/>
          <p:nvPr/>
        </p:nvSpPr>
        <p:spPr>
          <a:xfrm flipH="false" flipV="false" rot="0">
            <a:off x="12927290" y="1294141"/>
            <a:ext cx="1799936" cy="1799936"/>
          </a:xfrm>
          <a:custGeom>
            <a:avLst/>
            <a:gdLst/>
            <a:ahLst/>
            <a:cxnLst/>
            <a:rect r="r" b="b" t="t" l="l"/>
            <a:pathLst>
              <a:path h="1799936" w="1799936">
                <a:moveTo>
                  <a:pt x="0" y="0"/>
                </a:moveTo>
                <a:lnTo>
                  <a:pt x="1799935" y="0"/>
                </a:lnTo>
                <a:lnTo>
                  <a:pt x="1799935" y="1799936"/>
                </a:lnTo>
                <a:lnTo>
                  <a:pt x="0" y="1799936"/>
                </a:lnTo>
                <a:lnTo>
                  <a:pt x="0" y="0"/>
                </a:lnTo>
                <a:close/>
              </a:path>
            </a:pathLst>
          </a:custGeom>
          <a:blipFill>
            <a:blip r:embed="rId5"/>
            <a:stretch>
              <a:fillRect l="0" t="0" r="0" b="0"/>
            </a:stretch>
          </a:blipFill>
        </p:spPr>
      </p:sp>
      <p:sp>
        <p:nvSpPr>
          <p:cNvPr name="Freeform 6" id="6"/>
          <p:cNvSpPr/>
          <p:nvPr/>
        </p:nvSpPr>
        <p:spPr>
          <a:xfrm flipH="false" flipV="false" rot="0">
            <a:off x="12927290" y="7626676"/>
            <a:ext cx="1816949" cy="1816949"/>
          </a:xfrm>
          <a:custGeom>
            <a:avLst/>
            <a:gdLst/>
            <a:ahLst/>
            <a:cxnLst/>
            <a:rect r="r" b="b" t="t" l="l"/>
            <a:pathLst>
              <a:path h="1816949" w="1816949">
                <a:moveTo>
                  <a:pt x="0" y="0"/>
                </a:moveTo>
                <a:lnTo>
                  <a:pt x="1816949" y="0"/>
                </a:lnTo>
                <a:lnTo>
                  <a:pt x="1816949" y="1816949"/>
                </a:lnTo>
                <a:lnTo>
                  <a:pt x="0" y="1816949"/>
                </a:lnTo>
                <a:lnTo>
                  <a:pt x="0" y="0"/>
                </a:lnTo>
                <a:close/>
              </a:path>
            </a:pathLst>
          </a:custGeom>
          <a:blipFill>
            <a:blip r:embed="rId6"/>
            <a:stretch>
              <a:fillRect l="0" t="0" r="0" b="0"/>
            </a:stretch>
          </a:blipFill>
        </p:spPr>
      </p:sp>
      <p:sp>
        <p:nvSpPr>
          <p:cNvPr name="Freeform 7" id="7"/>
          <p:cNvSpPr/>
          <p:nvPr/>
        </p:nvSpPr>
        <p:spPr>
          <a:xfrm flipH="false" flipV="false" rot="0">
            <a:off x="10167952" y="7579051"/>
            <a:ext cx="1816949" cy="1816949"/>
          </a:xfrm>
          <a:custGeom>
            <a:avLst/>
            <a:gdLst/>
            <a:ahLst/>
            <a:cxnLst/>
            <a:rect r="r" b="b" t="t" l="l"/>
            <a:pathLst>
              <a:path h="1816949" w="1816949">
                <a:moveTo>
                  <a:pt x="0" y="0"/>
                </a:moveTo>
                <a:lnTo>
                  <a:pt x="1816950" y="0"/>
                </a:lnTo>
                <a:lnTo>
                  <a:pt x="1816950" y="1816949"/>
                </a:lnTo>
                <a:lnTo>
                  <a:pt x="0" y="1816949"/>
                </a:lnTo>
                <a:lnTo>
                  <a:pt x="0" y="0"/>
                </a:lnTo>
                <a:close/>
              </a:path>
            </a:pathLst>
          </a:custGeom>
          <a:blipFill>
            <a:blip r:embed="rId7"/>
            <a:stretch>
              <a:fillRect l="0" t="0" r="0" b="0"/>
            </a:stretch>
          </a:blipFill>
        </p:spPr>
      </p:sp>
      <p:sp>
        <p:nvSpPr>
          <p:cNvPr name="Freeform 8" id="8"/>
          <p:cNvSpPr/>
          <p:nvPr/>
        </p:nvSpPr>
        <p:spPr>
          <a:xfrm flipH="false" flipV="false" rot="0">
            <a:off x="10167952" y="3408402"/>
            <a:ext cx="1816949" cy="1816949"/>
          </a:xfrm>
          <a:custGeom>
            <a:avLst/>
            <a:gdLst/>
            <a:ahLst/>
            <a:cxnLst/>
            <a:rect r="r" b="b" t="t" l="l"/>
            <a:pathLst>
              <a:path h="1816949" w="1816949">
                <a:moveTo>
                  <a:pt x="0" y="0"/>
                </a:moveTo>
                <a:lnTo>
                  <a:pt x="1816950" y="0"/>
                </a:lnTo>
                <a:lnTo>
                  <a:pt x="1816950" y="1816949"/>
                </a:lnTo>
                <a:lnTo>
                  <a:pt x="0" y="1816949"/>
                </a:lnTo>
                <a:lnTo>
                  <a:pt x="0" y="0"/>
                </a:lnTo>
                <a:close/>
              </a:path>
            </a:pathLst>
          </a:custGeom>
          <a:blipFill>
            <a:blip r:embed="rId8"/>
            <a:stretch>
              <a:fillRect l="0" t="0" r="0" b="0"/>
            </a:stretch>
          </a:blipFill>
        </p:spPr>
      </p:sp>
      <p:sp>
        <p:nvSpPr>
          <p:cNvPr name="Freeform 9" id="9"/>
          <p:cNvSpPr/>
          <p:nvPr/>
        </p:nvSpPr>
        <p:spPr>
          <a:xfrm flipH="false" flipV="false" rot="0">
            <a:off x="12941832" y="3408402"/>
            <a:ext cx="1770851" cy="1770851"/>
          </a:xfrm>
          <a:custGeom>
            <a:avLst/>
            <a:gdLst/>
            <a:ahLst/>
            <a:cxnLst/>
            <a:rect r="r" b="b" t="t" l="l"/>
            <a:pathLst>
              <a:path h="1770851" w="1770851">
                <a:moveTo>
                  <a:pt x="0" y="0"/>
                </a:moveTo>
                <a:lnTo>
                  <a:pt x="1770851" y="0"/>
                </a:lnTo>
                <a:lnTo>
                  <a:pt x="1770851" y="1770850"/>
                </a:lnTo>
                <a:lnTo>
                  <a:pt x="0" y="1770850"/>
                </a:lnTo>
                <a:lnTo>
                  <a:pt x="0" y="0"/>
                </a:lnTo>
                <a:close/>
              </a:path>
            </a:pathLst>
          </a:custGeom>
          <a:blipFill>
            <a:blip r:embed="rId9"/>
            <a:stretch>
              <a:fillRect l="0" t="0" r="0" b="0"/>
            </a:stretch>
          </a:blipFill>
        </p:spPr>
      </p:sp>
      <p:grpSp>
        <p:nvGrpSpPr>
          <p:cNvPr name="Group 10" id="10"/>
          <p:cNvGrpSpPr/>
          <p:nvPr/>
        </p:nvGrpSpPr>
        <p:grpSpPr>
          <a:xfrm rot="0">
            <a:off x="926619" y="1380508"/>
            <a:ext cx="8115300" cy="7525984"/>
            <a:chOff x="0" y="0"/>
            <a:chExt cx="10820400" cy="10034646"/>
          </a:xfrm>
        </p:grpSpPr>
        <p:sp>
          <p:nvSpPr>
            <p:cNvPr name="TextBox 11" id="11"/>
            <p:cNvSpPr txBox="true"/>
            <p:nvPr/>
          </p:nvSpPr>
          <p:spPr>
            <a:xfrm rot="0">
              <a:off x="0" y="0"/>
              <a:ext cx="10820400" cy="2438400"/>
            </a:xfrm>
            <a:prstGeom prst="rect">
              <a:avLst/>
            </a:prstGeom>
          </p:spPr>
          <p:txBody>
            <a:bodyPr anchor="t" rtlCol="false" tIns="0" lIns="0" bIns="0" rIns="0">
              <a:spAutoFit/>
            </a:bodyPr>
            <a:lstStyle/>
            <a:p>
              <a:pPr algn="l" marL="0" indent="0" lvl="0">
                <a:lnSpc>
                  <a:spcPts val="7200"/>
                </a:lnSpc>
                <a:spcBef>
                  <a:spcPct val="0"/>
                </a:spcBef>
              </a:pPr>
              <a:r>
                <a:rPr lang="en-US" sz="6000">
                  <a:solidFill>
                    <a:srgbClr val="FFFFFF"/>
                  </a:solidFill>
                  <a:latin typeface="IBM Plex Mono"/>
                </a:rPr>
                <a:t>Performance &amp; Evaluation</a:t>
              </a:r>
              <a:r>
                <a:rPr lang="en-US" sz="6000" u="none">
                  <a:solidFill>
                    <a:srgbClr val="FFFFFF"/>
                  </a:solidFill>
                  <a:latin typeface="IBM Plex Mono"/>
                </a:rPr>
                <a:t> </a:t>
              </a:r>
            </a:p>
          </p:txBody>
        </p:sp>
        <p:sp>
          <p:nvSpPr>
            <p:cNvPr name="TextBox 12" id="12"/>
            <p:cNvSpPr txBox="true"/>
            <p:nvPr/>
          </p:nvSpPr>
          <p:spPr>
            <a:xfrm rot="0">
              <a:off x="0" y="3018742"/>
              <a:ext cx="10820400" cy="7015904"/>
            </a:xfrm>
            <a:prstGeom prst="rect">
              <a:avLst/>
            </a:prstGeom>
          </p:spPr>
          <p:txBody>
            <a:bodyPr anchor="t" rtlCol="false" tIns="0" lIns="0" bIns="0" rIns="0">
              <a:spAutoFit/>
            </a:bodyPr>
            <a:lstStyle/>
            <a:p>
              <a:pPr algn="just">
                <a:lnSpc>
                  <a:spcPts val="3919"/>
                </a:lnSpc>
              </a:pPr>
              <a:r>
                <a:rPr lang="en-US" sz="2799">
                  <a:solidFill>
                    <a:srgbClr val="FFFFFF"/>
                  </a:solidFill>
                  <a:latin typeface="IBM Plex Sans"/>
                </a:rPr>
                <a:t>Comparative Analysis</a:t>
              </a:r>
            </a:p>
            <a:p>
              <a:pPr algn="just">
                <a:lnSpc>
                  <a:spcPts val="3919"/>
                </a:lnSpc>
              </a:pPr>
            </a:p>
            <a:p>
              <a:pPr algn="just">
                <a:lnSpc>
                  <a:spcPts val="3499"/>
                </a:lnSpc>
              </a:pPr>
              <a:r>
                <a:rPr lang="en-US" sz="2499" strike="noStrike" u="none">
                  <a:solidFill>
                    <a:srgbClr val="FFFFFF"/>
                  </a:solidFill>
                  <a:latin typeface="IBM Plex Sans"/>
                </a:rPr>
                <a:t>Proposed Method:</a:t>
              </a:r>
            </a:p>
            <a:p>
              <a:pPr algn="just" marL="539749" indent="-269875" lvl="1">
                <a:lnSpc>
                  <a:spcPts val="3499"/>
                </a:lnSpc>
                <a:buFont typeface="Arial"/>
                <a:buChar char="•"/>
              </a:pPr>
              <a:r>
                <a:rPr lang="en-US" sz="2499" strike="noStrike" u="none">
                  <a:solidFill>
                    <a:srgbClr val="FFFFFF"/>
                  </a:solidFill>
                  <a:latin typeface="IBM Plex Sans"/>
                </a:rPr>
                <a:t> </a:t>
              </a:r>
              <a:r>
                <a:rPr lang="en-US" sz="2499" strike="noStrike" u="none">
                  <a:solidFill>
                    <a:srgbClr val="FFFFFF"/>
                  </a:solidFill>
                  <a:latin typeface="IBM Plex Sans"/>
                </a:rPr>
                <a:t>Skillfully captures both low-level and high-level facial details.</a:t>
              </a:r>
            </a:p>
            <a:p>
              <a:pPr algn="just" marL="539749" indent="-269875" lvl="1">
                <a:lnSpc>
                  <a:spcPts val="3499"/>
                </a:lnSpc>
                <a:buFont typeface="Arial"/>
                <a:buChar char="•"/>
              </a:pPr>
              <a:r>
                <a:rPr lang="en-US" sz="2499" strike="noStrike" u="none">
                  <a:solidFill>
                    <a:srgbClr val="FFFFFF"/>
                  </a:solidFill>
                  <a:latin typeface="IBM Plex Sans"/>
                </a:rPr>
                <a:t> Strikes a balance between the two, avoiding excessive low-level detail emphasis.</a:t>
              </a:r>
            </a:p>
            <a:p>
              <a:pPr algn="just" marL="431802" indent="-215901" lvl="1">
                <a:lnSpc>
                  <a:spcPts val="2800"/>
                </a:lnSpc>
                <a:buFont typeface="Arial"/>
                <a:buChar char="•"/>
              </a:pPr>
              <a:r>
                <a:rPr lang="en-US" sz="2000" strike="noStrike" u="none">
                  <a:solidFill>
                    <a:srgbClr val="FFFFFF"/>
                  </a:solidFill>
                  <a:latin typeface="IBM Plex Sans"/>
                </a:rPr>
                <a:t> Offers a comprehensive representation with high resolution.</a:t>
              </a:r>
            </a:p>
            <a:p>
              <a:pPr algn="just" marL="539749" indent="-269875" lvl="1">
                <a:lnSpc>
                  <a:spcPts val="3499"/>
                </a:lnSpc>
                <a:buFont typeface="Arial"/>
                <a:buChar char="•"/>
              </a:pPr>
              <a:r>
                <a:rPr lang="en-US" sz="2499" strike="noStrike" u="none">
                  <a:solidFill>
                    <a:srgbClr val="FFFFFF"/>
                  </a:solidFill>
                  <a:latin typeface="IBM Plex Sans"/>
                </a:rPr>
                <a:t> Results in a visually pleasing depiction of the face. Considers both intricate and broader facial elements, providing an improved and faithful representation of facial features.</a:t>
              </a:r>
            </a:p>
          </p:txBody>
        </p:sp>
      </p:grpSp>
      <p:sp>
        <p:nvSpPr>
          <p:cNvPr name="TextBox 13" id="13"/>
          <p:cNvSpPr txBox="true"/>
          <p:nvPr/>
        </p:nvSpPr>
        <p:spPr>
          <a:xfrm rot="0">
            <a:off x="15175472" y="2693087"/>
            <a:ext cx="1603961" cy="400990"/>
          </a:xfrm>
          <a:prstGeom prst="rect">
            <a:avLst/>
          </a:prstGeom>
        </p:spPr>
        <p:txBody>
          <a:bodyPr anchor="t" rtlCol="false" tIns="0" lIns="0" bIns="0" rIns="0">
            <a:spAutoFit/>
          </a:bodyPr>
          <a:lstStyle/>
          <a:p>
            <a:pPr algn="ctr">
              <a:lnSpc>
                <a:spcPts val="3157"/>
              </a:lnSpc>
              <a:spcBef>
                <a:spcPct val="0"/>
              </a:spcBef>
            </a:pPr>
            <a:r>
              <a:rPr lang="en-US" sz="2631">
                <a:solidFill>
                  <a:srgbClr val="FFFFFF"/>
                </a:solidFill>
                <a:latin typeface="IBM Plex Mono"/>
              </a:rPr>
              <a:t>Original</a:t>
            </a:r>
          </a:p>
        </p:txBody>
      </p:sp>
      <p:sp>
        <p:nvSpPr>
          <p:cNvPr name="TextBox 14" id="14"/>
          <p:cNvSpPr txBox="true"/>
          <p:nvPr/>
        </p:nvSpPr>
        <p:spPr>
          <a:xfrm rot="0">
            <a:off x="15476215" y="4742510"/>
            <a:ext cx="1002476" cy="400990"/>
          </a:xfrm>
          <a:prstGeom prst="rect">
            <a:avLst/>
          </a:prstGeom>
        </p:spPr>
        <p:txBody>
          <a:bodyPr anchor="t" rtlCol="false" tIns="0" lIns="0" bIns="0" rIns="0">
            <a:spAutoFit/>
          </a:bodyPr>
          <a:lstStyle/>
          <a:p>
            <a:pPr algn="ctr">
              <a:lnSpc>
                <a:spcPts val="3157"/>
              </a:lnSpc>
              <a:spcBef>
                <a:spcPct val="0"/>
              </a:spcBef>
            </a:pPr>
            <a:r>
              <a:rPr lang="en-US" sz="2631">
                <a:solidFill>
                  <a:srgbClr val="FFFFFF"/>
                </a:solidFill>
                <a:latin typeface="IBM Plex Mono"/>
              </a:rPr>
              <a:t>Canny</a:t>
            </a:r>
          </a:p>
        </p:txBody>
      </p:sp>
      <p:sp>
        <p:nvSpPr>
          <p:cNvPr name="TextBox 15" id="15"/>
          <p:cNvSpPr txBox="true"/>
          <p:nvPr/>
        </p:nvSpPr>
        <p:spPr>
          <a:xfrm rot="0">
            <a:off x="15676710" y="6911361"/>
            <a:ext cx="601485" cy="400990"/>
          </a:xfrm>
          <a:prstGeom prst="rect">
            <a:avLst/>
          </a:prstGeom>
        </p:spPr>
        <p:txBody>
          <a:bodyPr anchor="t" rtlCol="false" tIns="0" lIns="0" bIns="0" rIns="0">
            <a:spAutoFit/>
          </a:bodyPr>
          <a:lstStyle/>
          <a:p>
            <a:pPr algn="ctr">
              <a:lnSpc>
                <a:spcPts val="3157"/>
              </a:lnSpc>
              <a:spcBef>
                <a:spcPct val="0"/>
              </a:spcBef>
            </a:pPr>
            <a:r>
              <a:rPr lang="en-US" sz="2631">
                <a:solidFill>
                  <a:srgbClr val="FFFFFF"/>
                </a:solidFill>
                <a:latin typeface="IBM Plex Mono"/>
              </a:rPr>
              <a:t>HED</a:t>
            </a:r>
          </a:p>
        </p:txBody>
      </p:sp>
      <p:sp>
        <p:nvSpPr>
          <p:cNvPr name="TextBox 16" id="16"/>
          <p:cNvSpPr txBox="true"/>
          <p:nvPr/>
        </p:nvSpPr>
        <p:spPr>
          <a:xfrm rot="0">
            <a:off x="15075225" y="8641645"/>
            <a:ext cx="1804456" cy="801981"/>
          </a:xfrm>
          <a:prstGeom prst="rect">
            <a:avLst/>
          </a:prstGeom>
        </p:spPr>
        <p:txBody>
          <a:bodyPr anchor="t" rtlCol="false" tIns="0" lIns="0" bIns="0" rIns="0">
            <a:spAutoFit/>
          </a:bodyPr>
          <a:lstStyle/>
          <a:p>
            <a:pPr algn="ctr">
              <a:lnSpc>
                <a:spcPts val="3157"/>
              </a:lnSpc>
            </a:pPr>
            <a:r>
              <a:rPr lang="en-US" sz="2631">
                <a:solidFill>
                  <a:srgbClr val="FFFFFF"/>
                </a:solidFill>
                <a:latin typeface="IBM Plex Mono"/>
              </a:rPr>
              <a:t>Proposed</a:t>
            </a:r>
          </a:p>
          <a:p>
            <a:pPr algn="ctr">
              <a:lnSpc>
                <a:spcPts val="3157"/>
              </a:lnSpc>
              <a:spcBef>
                <a:spcPct val="0"/>
              </a:spcBef>
            </a:pPr>
            <a:r>
              <a:rPr lang="en-US" sz="2631">
                <a:solidFill>
                  <a:srgbClr val="FFFFFF"/>
                </a:solidFill>
                <a:latin typeface="IBM Plex Mono"/>
              </a:rPr>
              <a:t>Algorithm</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1A1D1E"/>
        </a:solidFill>
      </p:bgPr>
    </p:bg>
    <p:spTree>
      <p:nvGrpSpPr>
        <p:cNvPr id="1" name=""/>
        <p:cNvGrpSpPr/>
        <p:nvPr/>
      </p:nvGrpSpPr>
      <p:grpSpPr>
        <a:xfrm>
          <a:off x="0" y="0"/>
          <a:ext cx="0" cy="0"/>
          <a:chOff x="0" y="0"/>
          <a:chExt cx="0" cy="0"/>
        </a:xfrm>
      </p:grpSpPr>
      <p:grpSp>
        <p:nvGrpSpPr>
          <p:cNvPr name="Group 2" id="2"/>
          <p:cNvGrpSpPr/>
          <p:nvPr/>
        </p:nvGrpSpPr>
        <p:grpSpPr>
          <a:xfrm rot="0">
            <a:off x="16411015" y="1102029"/>
            <a:ext cx="848285" cy="831133"/>
            <a:chOff x="0" y="0"/>
            <a:chExt cx="1131047" cy="1108177"/>
          </a:xfrm>
        </p:grpSpPr>
        <p:grpSp>
          <p:nvGrpSpPr>
            <p:cNvPr name="Group 3" id="3"/>
            <p:cNvGrpSpPr/>
            <p:nvPr/>
          </p:nvGrpSpPr>
          <p:grpSpPr>
            <a:xfrm rot="0">
              <a:off x="22870" y="0"/>
              <a:ext cx="1108177" cy="1108177"/>
              <a:chOff x="0" y="0"/>
              <a:chExt cx="6350000" cy="6350000"/>
            </a:xfrm>
          </p:grpSpPr>
          <p:sp>
            <p:nvSpPr>
              <p:cNvPr name="Freeform 4" id="4"/>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465"/>
              </a:solidFill>
            </p:spPr>
          </p:sp>
        </p:grpSp>
        <p:sp>
          <p:nvSpPr>
            <p:cNvPr name="Freeform 5" id="5"/>
            <p:cNvSpPr/>
            <p:nvPr/>
          </p:nvSpPr>
          <p:spPr>
            <a:xfrm flipH="false" flipV="false" rot="0">
              <a:off x="0" y="162447"/>
              <a:ext cx="890231" cy="783282"/>
            </a:xfrm>
            <a:custGeom>
              <a:avLst/>
              <a:gdLst/>
              <a:ahLst/>
              <a:cxnLst/>
              <a:rect r="r" b="b" t="t" l="l"/>
              <a:pathLst>
                <a:path h="783282" w="890231">
                  <a:moveTo>
                    <a:pt x="0" y="0"/>
                  </a:moveTo>
                  <a:lnTo>
                    <a:pt x="890231" y="0"/>
                  </a:lnTo>
                  <a:lnTo>
                    <a:pt x="890231" y="783283"/>
                  </a:lnTo>
                  <a:lnTo>
                    <a:pt x="0" y="783283"/>
                  </a:lnTo>
                  <a:lnTo>
                    <a:pt x="0" y="0"/>
                  </a:lnTo>
                  <a:close/>
                </a:path>
              </a:pathLst>
            </a:custGeom>
            <a:blipFill>
              <a:blip r:embed="rId2">
                <a:extLst>
                  <a:ext uri="{96DAC541-7B7A-43D3-8B79-37D633B846F1}">
                    <asvg:svgBlip xmlns:asvg="http://schemas.microsoft.com/office/drawing/2016/SVG/main" r:embed="rId3"/>
                  </a:ext>
                </a:extLst>
              </a:blip>
              <a:stretch>
                <a:fillRect l="-99402" t="0" r="0" b="0"/>
              </a:stretch>
            </a:blipFill>
          </p:spPr>
        </p:sp>
      </p:grpSp>
      <p:grpSp>
        <p:nvGrpSpPr>
          <p:cNvPr name="Group 6" id="6"/>
          <p:cNvGrpSpPr/>
          <p:nvPr/>
        </p:nvGrpSpPr>
        <p:grpSpPr>
          <a:xfrm rot="0">
            <a:off x="1028700" y="1102029"/>
            <a:ext cx="14512596" cy="5817199"/>
            <a:chOff x="0" y="0"/>
            <a:chExt cx="19350128" cy="7756266"/>
          </a:xfrm>
        </p:grpSpPr>
        <p:sp>
          <p:nvSpPr>
            <p:cNvPr name="TextBox 7" id="7"/>
            <p:cNvSpPr txBox="true"/>
            <p:nvPr/>
          </p:nvSpPr>
          <p:spPr>
            <a:xfrm rot="0">
              <a:off x="0" y="0"/>
              <a:ext cx="19350128" cy="1219200"/>
            </a:xfrm>
            <a:prstGeom prst="rect">
              <a:avLst/>
            </a:prstGeom>
          </p:spPr>
          <p:txBody>
            <a:bodyPr anchor="t" rtlCol="false" tIns="0" lIns="0" bIns="0" rIns="0">
              <a:spAutoFit/>
            </a:bodyPr>
            <a:lstStyle/>
            <a:p>
              <a:pPr algn="l" marL="0" indent="0" lvl="0">
                <a:lnSpc>
                  <a:spcPts val="7200"/>
                </a:lnSpc>
                <a:spcBef>
                  <a:spcPct val="0"/>
                </a:spcBef>
              </a:pPr>
              <a:r>
                <a:rPr lang="en-US" sz="6000">
                  <a:solidFill>
                    <a:srgbClr val="FFFFFF"/>
                  </a:solidFill>
                  <a:latin typeface="IBM Plex Mono"/>
                </a:rPr>
                <a:t>Performance &amp; Evaluation</a:t>
              </a:r>
              <a:r>
                <a:rPr lang="en-US" sz="6000" u="none">
                  <a:solidFill>
                    <a:srgbClr val="FFFFFF"/>
                  </a:solidFill>
                  <a:latin typeface="IBM Plex Mono"/>
                </a:rPr>
                <a:t> </a:t>
              </a:r>
            </a:p>
          </p:txBody>
        </p:sp>
        <p:sp>
          <p:nvSpPr>
            <p:cNvPr name="TextBox 8" id="8"/>
            <p:cNvSpPr txBox="true"/>
            <p:nvPr/>
          </p:nvSpPr>
          <p:spPr>
            <a:xfrm rot="0">
              <a:off x="0" y="1799542"/>
              <a:ext cx="19350128" cy="5956724"/>
            </a:xfrm>
            <a:prstGeom prst="rect">
              <a:avLst/>
            </a:prstGeom>
          </p:spPr>
          <p:txBody>
            <a:bodyPr anchor="t" rtlCol="false" tIns="0" lIns="0" bIns="0" rIns="0">
              <a:spAutoFit/>
            </a:bodyPr>
            <a:lstStyle/>
            <a:p>
              <a:pPr algn="just">
                <a:lnSpc>
                  <a:spcPts val="3919"/>
                </a:lnSpc>
              </a:pPr>
              <a:r>
                <a:rPr lang="en-US" sz="2799">
                  <a:solidFill>
                    <a:srgbClr val="FFFFFF"/>
                  </a:solidFill>
                  <a:latin typeface="IBM Plex Sans"/>
                </a:rPr>
                <a:t> Subjective Analysis</a:t>
              </a:r>
            </a:p>
            <a:p>
              <a:pPr algn="just" marL="539749" indent="-269875" lvl="1">
                <a:lnSpc>
                  <a:spcPts val="3499"/>
                </a:lnSpc>
                <a:buFont typeface="Arial"/>
                <a:buChar char="•"/>
              </a:pPr>
              <a:r>
                <a:rPr lang="en-US" sz="2499">
                  <a:solidFill>
                    <a:srgbClr val="FFFFFF"/>
                  </a:solidFill>
                  <a:latin typeface="IBM Plex Sans"/>
                </a:rPr>
                <a:t>Subjective Analysis: 39 volunteers evaluated the proposed high-resolution facial edge map extraction algorithm.</a:t>
              </a:r>
            </a:p>
            <a:p>
              <a:pPr algn="just" marL="539749" indent="-269875" lvl="1">
                <a:lnSpc>
                  <a:spcPts val="3499"/>
                </a:lnSpc>
                <a:buFont typeface="Arial"/>
                <a:buChar char="•"/>
              </a:pPr>
              <a:r>
                <a:rPr lang="en-US" sz="2499">
                  <a:solidFill>
                    <a:srgbClr val="FFFFFF"/>
                  </a:solidFill>
                  <a:latin typeface="IBM Plex Sans"/>
                </a:rPr>
                <a:t>Positive Feedback: Participants praised the accuracy and quality of extracted edge maps but noted occasional inaccuracies in preserving fine facial details.</a:t>
              </a:r>
            </a:p>
            <a:p>
              <a:pPr algn="just" marL="539749" indent="-269875" lvl="1">
                <a:lnSpc>
                  <a:spcPts val="3499"/>
                </a:lnSpc>
                <a:buFont typeface="Arial"/>
                <a:buChar char="•"/>
              </a:pPr>
              <a:r>
                <a:rPr lang="en-US" sz="2499">
                  <a:solidFill>
                    <a:srgbClr val="FFFFFF"/>
                  </a:solidFill>
                  <a:latin typeface="IBM Plex Sans"/>
                </a:rPr>
                <a:t>Improvement Suggestions: Recommendations included addressing illumination variations and refining fine-level detail extraction.</a:t>
              </a:r>
            </a:p>
            <a:p>
              <a:pPr algn="just" marL="539749" indent="-269875" lvl="1">
                <a:lnSpc>
                  <a:spcPts val="3499"/>
                </a:lnSpc>
                <a:buFont typeface="Arial"/>
                <a:buChar char="•"/>
              </a:pPr>
              <a:r>
                <a:rPr lang="en-US" sz="2499">
                  <a:solidFill>
                    <a:srgbClr val="FFFFFF"/>
                  </a:solidFill>
                  <a:latin typeface="IBM Plex Sans"/>
                </a:rPr>
                <a:t>Future Guidance: Participant feedback highlights the need for ongoing research to enhance algorithm adaptability and precision in capturing facial contours and intricate details.</a:t>
              </a:r>
            </a:p>
            <a:p>
              <a:pPr algn="just">
                <a:lnSpc>
                  <a:spcPts val="3919"/>
                </a:lnSpc>
              </a:pPr>
            </a:p>
          </p:txBody>
        </p:sp>
      </p:grpSp>
      <p:sp>
        <p:nvSpPr>
          <p:cNvPr name="Freeform 9" id="9"/>
          <p:cNvSpPr/>
          <p:nvPr/>
        </p:nvSpPr>
        <p:spPr>
          <a:xfrm flipH="false" flipV="false" rot="0">
            <a:off x="15265844" y="8349518"/>
            <a:ext cx="1993456" cy="908782"/>
          </a:xfrm>
          <a:custGeom>
            <a:avLst/>
            <a:gdLst/>
            <a:ahLst/>
            <a:cxnLst/>
            <a:rect r="r" b="b" t="t" l="l"/>
            <a:pathLst>
              <a:path h="908782" w="1993456">
                <a:moveTo>
                  <a:pt x="0" y="0"/>
                </a:moveTo>
                <a:lnTo>
                  <a:pt x="1993456" y="0"/>
                </a:lnTo>
                <a:lnTo>
                  <a:pt x="1993456" y="908782"/>
                </a:lnTo>
                <a:lnTo>
                  <a:pt x="0" y="908782"/>
                </a:lnTo>
                <a:lnTo>
                  <a:pt x="0" y="0"/>
                </a:lnTo>
                <a:close/>
              </a:path>
            </a:pathLst>
          </a:custGeom>
          <a:blipFill>
            <a:blip r:embed="rId4"/>
            <a:stretch>
              <a:fillRect l="0" t="0" r="0" b="0"/>
            </a:stretch>
          </a:blipFill>
        </p:spPr>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1A1D1E"/>
        </a:solidFill>
      </p:bgPr>
    </p:bg>
    <p:spTree>
      <p:nvGrpSpPr>
        <p:cNvPr id="1" name=""/>
        <p:cNvGrpSpPr/>
        <p:nvPr/>
      </p:nvGrpSpPr>
      <p:grpSpPr>
        <a:xfrm>
          <a:off x="0" y="0"/>
          <a:ext cx="0" cy="0"/>
          <a:chOff x="0" y="0"/>
          <a:chExt cx="0" cy="0"/>
        </a:xfrm>
      </p:grpSpPr>
      <p:grpSp>
        <p:nvGrpSpPr>
          <p:cNvPr name="Group 2" id="2"/>
          <p:cNvGrpSpPr/>
          <p:nvPr/>
        </p:nvGrpSpPr>
        <p:grpSpPr>
          <a:xfrm rot="0">
            <a:off x="16411015" y="1102029"/>
            <a:ext cx="848285" cy="831133"/>
            <a:chOff x="0" y="0"/>
            <a:chExt cx="1131047" cy="1108177"/>
          </a:xfrm>
        </p:grpSpPr>
        <p:grpSp>
          <p:nvGrpSpPr>
            <p:cNvPr name="Group 3" id="3"/>
            <p:cNvGrpSpPr/>
            <p:nvPr/>
          </p:nvGrpSpPr>
          <p:grpSpPr>
            <a:xfrm rot="0">
              <a:off x="22870" y="0"/>
              <a:ext cx="1108177" cy="1108177"/>
              <a:chOff x="0" y="0"/>
              <a:chExt cx="6350000" cy="6350000"/>
            </a:xfrm>
          </p:grpSpPr>
          <p:sp>
            <p:nvSpPr>
              <p:cNvPr name="Freeform 4" id="4"/>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465"/>
              </a:solidFill>
            </p:spPr>
          </p:sp>
        </p:grpSp>
        <p:sp>
          <p:nvSpPr>
            <p:cNvPr name="Freeform 5" id="5"/>
            <p:cNvSpPr/>
            <p:nvPr/>
          </p:nvSpPr>
          <p:spPr>
            <a:xfrm flipH="false" flipV="false" rot="0">
              <a:off x="0" y="162447"/>
              <a:ext cx="890231" cy="783282"/>
            </a:xfrm>
            <a:custGeom>
              <a:avLst/>
              <a:gdLst/>
              <a:ahLst/>
              <a:cxnLst/>
              <a:rect r="r" b="b" t="t" l="l"/>
              <a:pathLst>
                <a:path h="783282" w="890231">
                  <a:moveTo>
                    <a:pt x="0" y="0"/>
                  </a:moveTo>
                  <a:lnTo>
                    <a:pt x="890231" y="0"/>
                  </a:lnTo>
                  <a:lnTo>
                    <a:pt x="890231" y="783283"/>
                  </a:lnTo>
                  <a:lnTo>
                    <a:pt x="0" y="783283"/>
                  </a:lnTo>
                  <a:lnTo>
                    <a:pt x="0" y="0"/>
                  </a:lnTo>
                  <a:close/>
                </a:path>
              </a:pathLst>
            </a:custGeom>
            <a:blipFill>
              <a:blip r:embed="rId2">
                <a:extLst>
                  <a:ext uri="{96DAC541-7B7A-43D3-8B79-37D633B846F1}">
                    <asvg:svgBlip xmlns:asvg="http://schemas.microsoft.com/office/drawing/2016/SVG/main" r:embed="rId3"/>
                  </a:ext>
                </a:extLst>
              </a:blip>
              <a:stretch>
                <a:fillRect l="-99402" t="0" r="0" b="0"/>
              </a:stretch>
            </a:blipFill>
          </p:spPr>
        </p:sp>
      </p:grpSp>
      <p:grpSp>
        <p:nvGrpSpPr>
          <p:cNvPr name="Group 6" id="6"/>
          <p:cNvGrpSpPr/>
          <p:nvPr/>
        </p:nvGrpSpPr>
        <p:grpSpPr>
          <a:xfrm rot="0">
            <a:off x="1028700" y="1102029"/>
            <a:ext cx="14512596" cy="5779099"/>
            <a:chOff x="0" y="0"/>
            <a:chExt cx="19350128" cy="7705466"/>
          </a:xfrm>
        </p:grpSpPr>
        <p:sp>
          <p:nvSpPr>
            <p:cNvPr name="TextBox 7" id="7"/>
            <p:cNvSpPr txBox="true"/>
            <p:nvPr/>
          </p:nvSpPr>
          <p:spPr>
            <a:xfrm rot="0">
              <a:off x="0" y="0"/>
              <a:ext cx="19350128" cy="1219200"/>
            </a:xfrm>
            <a:prstGeom prst="rect">
              <a:avLst/>
            </a:prstGeom>
          </p:spPr>
          <p:txBody>
            <a:bodyPr anchor="t" rtlCol="false" tIns="0" lIns="0" bIns="0" rIns="0">
              <a:spAutoFit/>
            </a:bodyPr>
            <a:lstStyle/>
            <a:p>
              <a:pPr algn="l" marL="0" indent="0" lvl="0">
                <a:lnSpc>
                  <a:spcPts val="7200"/>
                </a:lnSpc>
                <a:spcBef>
                  <a:spcPct val="0"/>
                </a:spcBef>
              </a:pPr>
              <a:r>
                <a:rPr lang="en-US" sz="6000">
                  <a:solidFill>
                    <a:srgbClr val="FFFFFF"/>
                  </a:solidFill>
                  <a:latin typeface="IBM Plex Mono"/>
                </a:rPr>
                <a:t>Conclusion</a:t>
              </a:r>
            </a:p>
          </p:txBody>
        </p:sp>
        <p:sp>
          <p:nvSpPr>
            <p:cNvPr name="TextBox 8" id="8"/>
            <p:cNvSpPr txBox="true"/>
            <p:nvPr/>
          </p:nvSpPr>
          <p:spPr>
            <a:xfrm rot="0">
              <a:off x="0" y="1799542"/>
              <a:ext cx="19350128" cy="5905924"/>
            </a:xfrm>
            <a:prstGeom prst="rect">
              <a:avLst/>
            </a:prstGeom>
          </p:spPr>
          <p:txBody>
            <a:bodyPr anchor="t" rtlCol="false" tIns="0" lIns="0" bIns="0" rIns="0">
              <a:spAutoFit/>
            </a:bodyPr>
            <a:lstStyle/>
            <a:p>
              <a:pPr algn="just" marL="604518" indent="-302259" lvl="1">
                <a:lnSpc>
                  <a:spcPts val="3919"/>
                </a:lnSpc>
                <a:buFont typeface="Arial"/>
                <a:buChar char="•"/>
              </a:pPr>
              <a:r>
                <a:rPr lang="en-US" sz="2799">
                  <a:solidFill>
                    <a:srgbClr val="FFFFFF"/>
                  </a:solidFill>
                  <a:latin typeface="IBM Plex Sans"/>
                </a:rPr>
                <a:t>Primary Objective: To generate highly detailed edge maps for high-resolution facial images by overcoming limitations of existing edge detection methods.</a:t>
              </a:r>
            </a:p>
            <a:p>
              <a:pPr algn="just" marL="604518" indent="-302259" lvl="1">
                <a:lnSpc>
                  <a:spcPts val="3919"/>
                </a:lnSpc>
                <a:buFont typeface="Arial"/>
                <a:buChar char="•"/>
              </a:pPr>
              <a:r>
                <a:rPr lang="en-US" sz="2799">
                  <a:solidFill>
                    <a:srgbClr val="FFFFFF"/>
                  </a:solidFill>
                  <a:latin typeface="IBM Plex Sans"/>
                </a:rPr>
                <a:t>Comparative Analysis: The proposed methodology outperforms Canny and HED techniques, effectively highlighting subtle edges while preserving low-level details.</a:t>
              </a:r>
            </a:p>
            <a:p>
              <a:pPr algn="just" marL="604518" indent="-302259" lvl="1">
                <a:lnSpc>
                  <a:spcPts val="3919"/>
                </a:lnSpc>
                <a:buFont typeface="Arial"/>
                <a:buChar char="•"/>
              </a:pPr>
              <a:r>
                <a:rPr lang="en-US" sz="2799">
                  <a:solidFill>
                    <a:srgbClr val="FFFFFF"/>
                  </a:solidFill>
                  <a:latin typeface="IBM Plex Sans"/>
                </a:rPr>
                <a:t>Subjective Validation: Subjective analysis confirms that the edge maps are both persuasive and visually pleasing to human observers.</a:t>
              </a:r>
            </a:p>
            <a:p>
              <a:pPr algn="just" marL="604518" indent="-302259" lvl="1">
                <a:lnSpc>
                  <a:spcPts val="3919"/>
                </a:lnSpc>
                <a:buFont typeface="Arial"/>
                <a:buChar char="•"/>
              </a:pPr>
              <a:r>
                <a:rPr lang="en-US" sz="2799">
                  <a:solidFill>
                    <a:srgbClr val="FFFFFF"/>
                  </a:solidFill>
                  <a:latin typeface="IBM Plex Sans"/>
                </a:rPr>
                <a:t>Future Research: Ongoing work includes extending the methodology to handle varying illuminations and lateral viewpoints in facial image processing.</a:t>
              </a:r>
            </a:p>
            <a:p>
              <a:pPr algn="just">
                <a:lnSpc>
                  <a:spcPts val="3919"/>
                </a:lnSpc>
              </a:pPr>
            </a:p>
          </p:txBody>
        </p:sp>
      </p:grpSp>
      <p:sp>
        <p:nvSpPr>
          <p:cNvPr name="Freeform 9" id="9"/>
          <p:cNvSpPr/>
          <p:nvPr/>
        </p:nvSpPr>
        <p:spPr>
          <a:xfrm flipH="false" flipV="false" rot="0">
            <a:off x="15265844" y="8349518"/>
            <a:ext cx="1993456" cy="908782"/>
          </a:xfrm>
          <a:custGeom>
            <a:avLst/>
            <a:gdLst/>
            <a:ahLst/>
            <a:cxnLst/>
            <a:rect r="r" b="b" t="t" l="l"/>
            <a:pathLst>
              <a:path h="908782" w="1993456">
                <a:moveTo>
                  <a:pt x="0" y="0"/>
                </a:moveTo>
                <a:lnTo>
                  <a:pt x="1993456" y="0"/>
                </a:lnTo>
                <a:lnTo>
                  <a:pt x="1993456" y="908782"/>
                </a:lnTo>
                <a:lnTo>
                  <a:pt x="0" y="908782"/>
                </a:lnTo>
                <a:lnTo>
                  <a:pt x="0" y="0"/>
                </a:lnTo>
                <a:close/>
              </a:path>
            </a:pathLst>
          </a:custGeom>
          <a:blipFill>
            <a:blip r:embed="rId4"/>
            <a:stretch>
              <a:fillRect l="0" t="0" r="0" b="0"/>
            </a:stretch>
          </a:blipFill>
        </p:spPr>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1A1D1E"/>
        </a:solidFill>
      </p:bgPr>
    </p:bg>
    <p:spTree>
      <p:nvGrpSpPr>
        <p:cNvPr id="1" name=""/>
        <p:cNvGrpSpPr/>
        <p:nvPr/>
      </p:nvGrpSpPr>
      <p:grpSpPr>
        <a:xfrm>
          <a:off x="0" y="0"/>
          <a:ext cx="0" cy="0"/>
          <a:chOff x="0" y="0"/>
          <a:chExt cx="0" cy="0"/>
        </a:xfrm>
      </p:grpSpPr>
      <p:grpSp>
        <p:nvGrpSpPr>
          <p:cNvPr name="Group 2" id="2"/>
          <p:cNvGrpSpPr/>
          <p:nvPr/>
        </p:nvGrpSpPr>
        <p:grpSpPr>
          <a:xfrm rot="0">
            <a:off x="16411015" y="1102029"/>
            <a:ext cx="848285" cy="831133"/>
            <a:chOff x="0" y="0"/>
            <a:chExt cx="1131047" cy="1108177"/>
          </a:xfrm>
        </p:grpSpPr>
        <p:grpSp>
          <p:nvGrpSpPr>
            <p:cNvPr name="Group 3" id="3"/>
            <p:cNvGrpSpPr/>
            <p:nvPr/>
          </p:nvGrpSpPr>
          <p:grpSpPr>
            <a:xfrm rot="0">
              <a:off x="22870" y="0"/>
              <a:ext cx="1108177" cy="1108177"/>
              <a:chOff x="0" y="0"/>
              <a:chExt cx="6350000" cy="6350000"/>
            </a:xfrm>
          </p:grpSpPr>
          <p:sp>
            <p:nvSpPr>
              <p:cNvPr name="Freeform 4" id="4"/>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465"/>
              </a:solidFill>
            </p:spPr>
          </p:sp>
        </p:grpSp>
        <p:sp>
          <p:nvSpPr>
            <p:cNvPr name="Freeform 5" id="5"/>
            <p:cNvSpPr/>
            <p:nvPr/>
          </p:nvSpPr>
          <p:spPr>
            <a:xfrm flipH="false" flipV="false" rot="0">
              <a:off x="0" y="162447"/>
              <a:ext cx="890231" cy="783282"/>
            </a:xfrm>
            <a:custGeom>
              <a:avLst/>
              <a:gdLst/>
              <a:ahLst/>
              <a:cxnLst/>
              <a:rect r="r" b="b" t="t" l="l"/>
              <a:pathLst>
                <a:path h="783282" w="890231">
                  <a:moveTo>
                    <a:pt x="0" y="0"/>
                  </a:moveTo>
                  <a:lnTo>
                    <a:pt x="890231" y="0"/>
                  </a:lnTo>
                  <a:lnTo>
                    <a:pt x="890231" y="783283"/>
                  </a:lnTo>
                  <a:lnTo>
                    <a:pt x="0" y="783283"/>
                  </a:lnTo>
                  <a:lnTo>
                    <a:pt x="0" y="0"/>
                  </a:lnTo>
                  <a:close/>
                </a:path>
              </a:pathLst>
            </a:custGeom>
            <a:blipFill>
              <a:blip r:embed="rId2">
                <a:extLst>
                  <a:ext uri="{96DAC541-7B7A-43D3-8B79-37D633B846F1}">
                    <asvg:svgBlip xmlns:asvg="http://schemas.microsoft.com/office/drawing/2016/SVG/main" r:embed="rId3"/>
                  </a:ext>
                </a:extLst>
              </a:blip>
              <a:stretch>
                <a:fillRect l="-99402" t="0" r="0" b="0"/>
              </a:stretch>
            </a:blipFill>
          </p:spPr>
        </p:sp>
      </p:grpSp>
      <p:grpSp>
        <p:nvGrpSpPr>
          <p:cNvPr name="Group 6" id="6"/>
          <p:cNvGrpSpPr/>
          <p:nvPr/>
        </p:nvGrpSpPr>
        <p:grpSpPr>
          <a:xfrm rot="0">
            <a:off x="1009650" y="1102029"/>
            <a:ext cx="14512596" cy="4788499"/>
            <a:chOff x="0" y="0"/>
            <a:chExt cx="19350128" cy="6384666"/>
          </a:xfrm>
        </p:grpSpPr>
        <p:sp>
          <p:nvSpPr>
            <p:cNvPr name="TextBox 7" id="7"/>
            <p:cNvSpPr txBox="true"/>
            <p:nvPr/>
          </p:nvSpPr>
          <p:spPr>
            <a:xfrm rot="0">
              <a:off x="0" y="0"/>
              <a:ext cx="19350128" cy="1219200"/>
            </a:xfrm>
            <a:prstGeom prst="rect">
              <a:avLst/>
            </a:prstGeom>
          </p:spPr>
          <p:txBody>
            <a:bodyPr anchor="t" rtlCol="false" tIns="0" lIns="0" bIns="0" rIns="0">
              <a:spAutoFit/>
            </a:bodyPr>
            <a:lstStyle/>
            <a:p>
              <a:pPr algn="l" marL="0" indent="0" lvl="0">
                <a:lnSpc>
                  <a:spcPts val="7200"/>
                </a:lnSpc>
                <a:spcBef>
                  <a:spcPct val="0"/>
                </a:spcBef>
              </a:pPr>
              <a:r>
                <a:rPr lang="en-US" sz="6000">
                  <a:solidFill>
                    <a:srgbClr val="FFFFFF"/>
                  </a:solidFill>
                  <a:latin typeface="IBM Plex Mono"/>
                </a:rPr>
                <a:t>Thank You</a:t>
              </a:r>
            </a:p>
          </p:txBody>
        </p:sp>
        <p:sp>
          <p:nvSpPr>
            <p:cNvPr name="TextBox 8" id="8"/>
            <p:cNvSpPr txBox="true"/>
            <p:nvPr/>
          </p:nvSpPr>
          <p:spPr>
            <a:xfrm rot="0">
              <a:off x="0" y="1799542"/>
              <a:ext cx="19350128" cy="4585124"/>
            </a:xfrm>
            <a:prstGeom prst="rect">
              <a:avLst/>
            </a:prstGeom>
          </p:spPr>
          <p:txBody>
            <a:bodyPr anchor="t" rtlCol="false" tIns="0" lIns="0" bIns="0" rIns="0">
              <a:spAutoFit/>
            </a:bodyPr>
            <a:lstStyle/>
            <a:p>
              <a:pPr algn="just">
                <a:lnSpc>
                  <a:spcPts val="3919"/>
                </a:lnSpc>
              </a:pPr>
              <a:r>
                <a:rPr lang="en-US" sz="2799">
                  <a:solidFill>
                    <a:srgbClr val="FFFFFF"/>
                  </a:solidFill>
                  <a:latin typeface="IBM Plex Sans"/>
                </a:rPr>
                <a:t>Corresponding Authors : Harshit Timmanagoudar</a:t>
              </a:r>
            </a:p>
            <a:p>
              <a:pPr algn="just">
                <a:lnSpc>
                  <a:spcPts val="3919"/>
                </a:lnSpc>
              </a:pPr>
              <a:r>
                <a:rPr lang="en-US" sz="2799">
                  <a:solidFill>
                    <a:srgbClr val="FFFFFF"/>
                  </a:solidFill>
                  <a:latin typeface="IBM Plex Sans"/>
                </a:rPr>
                <a:t>                                               Gandra Sai Krishna</a:t>
              </a:r>
            </a:p>
            <a:p>
              <a:pPr algn="just">
                <a:lnSpc>
                  <a:spcPts val="3919"/>
                </a:lnSpc>
              </a:pPr>
              <a:r>
                <a:rPr lang="en-US" sz="2799">
                  <a:solidFill>
                    <a:srgbClr val="FFFFFF"/>
                  </a:solidFill>
                  <a:latin typeface="IBM Plex Sans"/>
                </a:rPr>
                <a:t>                                               Anirudh Koti</a:t>
              </a:r>
            </a:p>
            <a:p>
              <a:pPr algn="just">
                <a:lnSpc>
                  <a:spcPts val="3919"/>
                </a:lnSpc>
              </a:pPr>
              <a:r>
                <a:rPr lang="en-US" sz="2799">
                  <a:solidFill>
                    <a:srgbClr val="FFFFFF"/>
                  </a:solidFill>
                  <a:latin typeface="IBM Plex Sans"/>
                </a:rPr>
                <a:t>                                               Harsh Jolad </a:t>
              </a:r>
            </a:p>
            <a:p>
              <a:pPr algn="just">
                <a:lnSpc>
                  <a:spcPts val="3919"/>
                </a:lnSpc>
              </a:pPr>
              <a:r>
                <a:rPr lang="en-US" sz="2799">
                  <a:solidFill>
                    <a:srgbClr val="FFFFFF"/>
                  </a:solidFill>
                  <a:latin typeface="IBM Plex Sans"/>
                </a:rPr>
                <a:t>Contributing Author : Preethi P</a:t>
              </a:r>
            </a:p>
            <a:p>
              <a:pPr algn="just">
                <a:lnSpc>
                  <a:spcPts val="3919"/>
                </a:lnSpc>
              </a:pPr>
              <a:r>
                <a:rPr lang="en-US" sz="2799">
                  <a:solidFill>
                    <a:srgbClr val="FFFFFF"/>
                  </a:solidFill>
                  <a:latin typeface="IBM Plex Sans"/>
                </a:rPr>
                <a:t>Affiliation : Department of Computer Science, PES University</a:t>
              </a:r>
            </a:p>
            <a:p>
              <a:pPr algn="just">
                <a:lnSpc>
                  <a:spcPts val="3919"/>
                </a:lnSpc>
              </a:pPr>
            </a:p>
          </p:txBody>
        </p:sp>
      </p:grpSp>
      <p:sp>
        <p:nvSpPr>
          <p:cNvPr name="Freeform 9" id="9"/>
          <p:cNvSpPr/>
          <p:nvPr/>
        </p:nvSpPr>
        <p:spPr>
          <a:xfrm flipH="false" flipV="false" rot="0">
            <a:off x="15265844" y="8349518"/>
            <a:ext cx="1993456" cy="908782"/>
          </a:xfrm>
          <a:custGeom>
            <a:avLst/>
            <a:gdLst/>
            <a:ahLst/>
            <a:cxnLst/>
            <a:rect r="r" b="b" t="t" l="l"/>
            <a:pathLst>
              <a:path h="908782" w="1993456">
                <a:moveTo>
                  <a:pt x="0" y="0"/>
                </a:moveTo>
                <a:lnTo>
                  <a:pt x="1993456" y="0"/>
                </a:lnTo>
                <a:lnTo>
                  <a:pt x="1993456" y="908782"/>
                </a:lnTo>
                <a:lnTo>
                  <a:pt x="0" y="908782"/>
                </a:lnTo>
                <a:lnTo>
                  <a:pt x="0" y="0"/>
                </a:lnTo>
                <a:close/>
              </a:path>
            </a:pathLst>
          </a:custGeom>
          <a:blipFill>
            <a:blip r:embed="rId4"/>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CFCFCF"/>
        </a:solidFill>
      </p:bgPr>
    </p:bg>
    <p:spTree>
      <p:nvGrpSpPr>
        <p:cNvPr id="1" name=""/>
        <p:cNvGrpSpPr/>
        <p:nvPr/>
      </p:nvGrpSpPr>
      <p:grpSpPr>
        <a:xfrm>
          <a:off x="0" y="0"/>
          <a:ext cx="0" cy="0"/>
          <a:chOff x="0" y="0"/>
          <a:chExt cx="0" cy="0"/>
        </a:xfrm>
      </p:grpSpPr>
      <p:sp>
        <p:nvSpPr>
          <p:cNvPr name="Freeform 2" id="2"/>
          <p:cNvSpPr/>
          <p:nvPr/>
        </p:nvSpPr>
        <p:spPr>
          <a:xfrm flipH="false" flipV="false" rot="-3207962">
            <a:off x="-5174635" y="1519329"/>
            <a:ext cx="13412331" cy="14549866"/>
          </a:xfrm>
          <a:custGeom>
            <a:avLst/>
            <a:gdLst/>
            <a:ahLst/>
            <a:cxnLst/>
            <a:rect r="r" b="b" t="t" l="l"/>
            <a:pathLst>
              <a:path h="14549866" w="13412331">
                <a:moveTo>
                  <a:pt x="0" y="0"/>
                </a:moveTo>
                <a:lnTo>
                  <a:pt x="13412331" y="0"/>
                </a:lnTo>
                <a:lnTo>
                  <a:pt x="13412331" y="14549866"/>
                </a:lnTo>
                <a:lnTo>
                  <a:pt x="0" y="145498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531530" y="4119139"/>
            <a:ext cx="7284409" cy="2048723"/>
            <a:chOff x="0" y="0"/>
            <a:chExt cx="9712546" cy="2731631"/>
          </a:xfrm>
        </p:grpSpPr>
        <p:sp>
          <p:nvSpPr>
            <p:cNvPr name="TextBox 4" id="4"/>
            <p:cNvSpPr txBox="true"/>
            <p:nvPr/>
          </p:nvSpPr>
          <p:spPr>
            <a:xfrm rot="0">
              <a:off x="0" y="-9525"/>
              <a:ext cx="9712546" cy="1635125"/>
            </a:xfrm>
            <a:prstGeom prst="rect">
              <a:avLst/>
            </a:prstGeom>
          </p:spPr>
          <p:txBody>
            <a:bodyPr anchor="t" rtlCol="false" tIns="0" lIns="0" bIns="0" rIns="0">
              <a:spAutoFit/>
            </a:bodyPr>
            <a:lstStyle/>
            <a:p>
              <a:pPr algn="ctr" marL="0" indent="0" lvl="0">
                <a:lnSpc>
                  <a:spcPts val="9600"/>
                </a:lnSpc>
                <a:spcBef>
                  <a:spcPct val="0"/>
                </a:spcBef>
              </a:pPr>
              <a:r>
                <a:rPr lang="en-US" sz="8000">
                  <a:solidFill>
                    <a:srgbClr val="1A1D1E"/>
                  </a:solidFill>
                  <a:latin typeface="IBM Plex Mono"/>
                </a:rPr>
                <a:t>Agenda</a:t>
              </a:r>
            </a:p>
          </p:txBody>
        </p:sp>
        <p:sp>
          <p:nvSpPr>
            <p:cNvPr name="TextBox 5" id="5"/>
            <p:cNvSpPr txBox="true"/>
            <p:nvPr/>
          </p:nvSpPr>
          <p:spPr>
            <a:xfrm rot="0">
              <a:off x="0" y="2074406"/>
              <a:ext cx="9712546" cy="657225"/>
            </a:xfrm>
            <a:prstGeom prst="rect">
              <a:avLst/>
            </a:prstGeom>
          </p:spPr>
          <p:txBody>
            <a:bodyPr anchor="t" rtlCol="false" tIns="0" lIns="0" bIns="0" rIns="0">
              <a:spAutoFit/>
            </a:bodyPr>
            <a:lstStyle/>
            <a:p>
              <a:pPr algn="ctr" marL="0" indent="0" lvl="0">
                <a:lnSpc>
                  <a:spcPts val="3840"/>
                </a:lnSpc>
                <a:spcBef>
                  <a:spcPct val="0"/>
                </a:spcBef>
              </a:pPr>
              <a:r>
                <a:rPr lang="en-US" sz="3200">
                  <a:solidFill>
                    <a:srgbClr val="1A1D1E"/>
                  </a:solidFill>
                  <a:latin typeface="IBM Plex Mono Bold"/>
                </a:rPr>
                <a:t>Topics Covered</a:t>
              </a:r>
            </a:p>
          </p:txBody>
        </p:sp>
      </p:grpSp>
      <p:grpSp>
        <p:nvGrpSpPr>
          <p:cNvPr name="Group 6" id="6"/>
          <p:cNvGrpSpPr/>
          <p:nvPr/>
        </p:nvGrpSpPr>
        <p:grpSpPr>
          <a:xfrm rot="0">
            <a:off x="10437757" y="2878876"/>
            <a:ext cx="5839782" cy="424180"/>
            <a:chOff x="0" y="0"/>
            <a:chExt cx="7786376" cy="565573"/>
          </a:xfrm>
        </p:grpSpPr>
        <p:sp>
          <p:nvSpPr>
            <p:cNvPr name="TextBox 7" id="7"/>
            <p:cNvSpPr txBox="true"/>
            <p:nvPr/>
          </p:nvSpPr>
          <p:spPr>
            <a:xfrm rot="0">
              <a:off x="1170686" y="-57150"/>
              <a:ext cx="6615690" cy="622723"/>
            </a:xfrm>
            <a:prstGeom prst="rect">
              <a:avLst/>
            </a:prstGeom>
          </p:spPr>
          <p:txBody>
            <a:bodyPr anchor="t" rtlCol="false" tIns="0" lIns="0" bIns="0" rIns="0">
              <a:spAutoFit/>
            </a:bodyPr>
            <a:lstStyle/>
            <a:p>
              <a:pPr algn="l">
                <a:lnSpc>
                  <a:spcPts val="3920"/>
                </a:lnSpc>
              </a:pPr>
              <a:r>
                <a:rPr lang="en-US" sz="2800">
                  <a:solidFill>
                    <a:srgbClr val="1A1D1E"/>
                  </a:solidFill>
                  <a:latin typeface="IBM Plex Sans"/>
                </a:rPr>
                <a:t>Problem Statement</a:t>
              </a:r>
            </a:p>
          </p:txBody>
        </p:sp>
        <p:sp>
          <p:nvSpPr>
            <p:cNvPr name="TextBox 8" id="8"/>
            <p:cNvSpPr txBox="true"/>
            <p:nvPr/>
          </p:nvSpPr>
          <p:spPr>
            <a:xfrm rot="0">
              <a:off x="0" y="-57150"/>
              <a:ext cx="734756" cy="622723"/>
            </a:xfrm>
            <a:prstGeom prst="rect">
              <a:avLst/>
            </a:prstGeom>
          </p:spPr>
          <p:txBody>
            <a:bodyPr anchor="t" rtlCol="false" tIns="0" lIns="0" bIns="0" rIns="0">
              <a:spAutoFit/>
            </a:bodyPr>
            <a:lstStyle/>
            <a:p>
              <a:pPr algn="ctr">
                <a:lnSpc>
                  <a:spcPts val="3920"/>
                </a:lnSpc>
              </a:pPr>
              <a:r>
                <a:rPr lang="en-US" sz="2800">
                  <a:solidFill>
                    <a:srgbClr val="FFFFFF"/>
                  </a:solidFill>
                  <a:latin typeface="IBM Plex Sans Bold"/>
                </a:rPr>
                <a:t>01</a:t>
              </a:r>
            </a:p>
          </p:txBody>
        </p:sp>
      </p:grpSp>
      <p:grpSp>
        <p:nvGrpSpPr>
          <p:cNvPr name="Group 9" id="9"/>
          <p:cNvGrpSpPr/>
          <p:nvPr/>
        </p:nvGrpSpPr>
        <p:grpSpPr>
          <a:xfrm rot="0">
            <a:off x="10437757" y="4247232"/>
            <a:ext cx="5839782" cy="424180"/>
            <a:chOff x="0" y="0"/>
            <a:chExt cx="7786376" cy="565573"/>
          </a:xfrm>
        </p:grpSpPr>
        <p:sp>
          <p:nvSpPr>
            <p:cNvPr name="TextBox 10" id="10"/>
            <p:cNvSpPr txBox="true"/>
            <p:nvPr/>
          </p:nvSpPr>
          <p:spPr>
            <a:xfrm rot="0">
              <a:off x="1170686" y="-57150"/>
              <a:ext cx="6615690" cy="622723"/>
            </a:xfrm>
            <a:prstGeom prst="rect">
              <a:avLst/>
            </a:prstGeom>
          </p:spPr>
          <p:txBody>
            <a:bodyPr anchor="t" rtlCol="false" tIns="0" lIns="0" bIns="0" rIns="0">
              <a:spAutoFit/>
            </a:bodyPr>
            <a:lstStyle/>
            <a:p>
              <a:pPr algn="l">
                <a:lnSpc>
                  <a:spcPts val="3920"/>
                </a:lnSpc>
              </a:pPr>
              <a:r>
                <a:rPr lang="en-US" sz="2800">
                  <a:solidFill>
                    <a:srgbClr val="1A1D1E"/>
                  </a:solidFill>
                  <a:latin typeface="IBM Plex Sans"/>
                </a:rPr>
                <a:t>Literature Survey</a:t>
              </a:r>
            </a:p>
          </p:txBody>
        </p:sp>
        <p:sp>
          <p:nvSpPr>
            <p:cNvPr name="TextBox 11" id="11"/>
            <p:cNvSpPr txBox="true"/>
            <p:nvPr/>
          </p:nvSpPr>
          <p:spPr>
            <a:xfrm rot="0">
              <a:off x="0" y="-57150"/>
              <a:ext cx="734756" cy="622723"/>
            </a:xfrm>
            <a:prstGeom prst="rect">
              <a:avLst/>
            </a:prstGeom>
          </p:spPr>
          <p:txBody>
            <a:bodyPr anchor="t" rtlCol="false" tIns="0" lIns="0" bIns="0" rIns="0">
              <a:spAutoFit/>
            </a:bodyPr>
            <a:lstStyle/>
            <a:p>
              <a:pPr algn="ctr">
                <a:lnSpc>
                  <a:spcPts val="3920"/>
                </a:lnSpc>
              </a:pPr>
              <a:r>
                <a:rPr lang="en-US" sz="2800">
                  <a:solidFill>
                    <a:srgbClr val="FFFFFF"/>
                  </a:solidFill>
                  <a:latin typeface="IBM Plex Sans Bold"/>
                </a:rPr>
                <a:t>02</a:t>
              </a:r>
            </a:p>
          </p:txBody>
        </p:sp>
      </p:grpSp>
      <p:grpSp>
        <p:nvGrpSpPr>
          <p:cNvPr name="Group 12" id="12"/>
          <p:cNvGrpSpPr/>
          <p:nvPr/>
        </p:nvGrpSpPr>
        <p:grpSpPr>
          <a:xfrm rot="0">
            <a:off x="10437757" y="5615588"/>
            <a:ext cx="5839782" cy="424180"/>
            <a:chOff x="0" y="0"/>
            <a:chExt cx="7786376" cy="565573"/>
          </a:xfrm>
        </p:grpSpPr>
        <p:sp>
          <p:nvSpPr>
            <p:cNvPr name="TextBox 13" id="13"/>
            <p:cNvSpPr txBox="true"/>
            <p:nvPr/>
          </p:nvSpPr>
          <p:spPr>
            <a:xfrm rot="0">
              <a:off x="1170686" y="-57150"/>
              <a:ext cx="6615690" cy="622723"/>
            </a:xfrm>
            <a:prstGeom prst="rect">
              <a:avLst/>
            </a:prstGeom>
          </p:spPr>
          <p:txBody>
            <a:bodyPr anchor="t" rtlCol="false" tIns="0" lIns="0" bIns="0" rIns="0">
              <a:spAutoFit/>
            </a:bodyPr>
            <a:lstStyle/>
            <a:p>
              <a:pPr algn="l">
                <a:lnSpc>
                  <a:spcPts val="3920"/>
                </a:lnSpc>
              </a:pPr>
              <a:r>
                <a:rPr lang="en-US" sz="2800">
                  <a:solidFill>
                    <a:srgbClr val="1A1D1E"/>
                  </a:solidFill>
                  <a:latin typeface="IBM Plex Sans"/>
                </a:rPr>
                <a:t>Algorithm </a:t>
              </a:r>
            </a:p>
          </p:txBody>
        </p:sp>
        <p:sp>
          <p:nvSpPr>
            <p:cNvPr name="TextBox 14" id="14"/>
            <p:cNvSpPr txBox="true"/>
            <p:nvPr/>
          </p:nvSpPr>
          <p:spPr>
            <a:xfrm rot="0">
              <a:off x="0" y="-57150"/>
              <a:ext cx="734756" cy="622723"/>
            </a:xfrm>
            <a:prstGeom prst="rect">
              <a:avLst/>
            </a:prstGeom>
          </p:spPr>
          <p:txBody>
            <a:bodyPr anchor="t" rtlCol="false" tIns="0" lIns="0" bIns="0" rIns="0">
              <a:spAutoFit/>
            </a:bodyPr>
            <a:lstStyle/>
            <a:p>
              <a:pPr algn="ctr">
                <a:lnSpc>
                  <a:spcPts val="3920"/>
                </a:lnSpc>
              </a:pPr>
              <a:r>
                <a:rPr lang="en-US" sz="2800">
                  <a:solidFill>
                    <a:srgbClr val="FFFFFF"/>
                  </a:solidFill>
                  <a:latin typeface="IBM Plex Sans Bold"/>
                </a:rPr>
                <a:t>03</a:t>
              </a:r>
            </a:p>
          </p:txBody>
        </p:sp>
      </p:grpSp>
      <p:grpSp>
        <p:nvGrpSpPr>
          <p:cNvPr name="Group 15" id="15"/>
          <p:cNvGrpSpPr/>
          <p:nvPr/>
        </p:nvGrpSpPr>
        <p:grpSpPr>
          <a:xfrm rot="0">
            <a:off x="10437757" y="6983944"/>
            <a:ext cx="5839782" cy="424180"/>
            <a:chOff x="0" y="0"/>
            <a:chExt cx="7786376" cy="565573"/>
          </a:xfrm>
        </p:grpSpPr>
        <p:sp>
          <p:nvSpPr>
            <p:cNvPr name="TextBox 16" id="16"/>
            <p:cNvSpPr txBox="true"/>
            <p:nvPr/>
          </p:nvSpPr>
          <p:spPr>
            <a:xfrm rot="0">
              <a:off x="1170686" y="-57150"/>
              <a:ext cx="6615690" cy="622723"/>
            </a:xfrm>
            <a:prstGeom prst="rect">
              <a:avLst/>
            </a:prstGeom>
          </p:spPr>
          <p:txBody>
            <a:bodyPr anchor="t" rtlCol="false" tIns="0" lIns="0" bIns="0" rIns="0">
              <a:spAutoFit/>
            </a:bodyPr>
            <a:lstStyle/>
            <a:p>
              <a:pPr algn="l">
                <a:lnSpc>
                  <a:spcPts val="3920"/>
                </a:lnSpc>
              </a:pPr>
              <a:r>
                <a:rPr lang="en-US" sz="2800">
                  <a:solidFill>
                    <a:srgbClr val="1A1D1E"/>
                  </a:solidFill>
                  <a:latin typeface="IBM Plex Sans"/>
                </a:rPr>
                <a:t>Performance and Evaluation</a:t>
              </a:r>
            </a:p>
          </p:txBody>
        </p:sp>
        <p:sp>
          <p:nvSpPr>
            <p:cNvPr name="TextBox 17" id="17"/>
            <p:cNvSpPr txBox="true"/>
            <p:nvPr/>
          </p:nvSpPr>
          <p:spPr>
            <a:xfrm rot="0">
              <a:off x="0" y="-57150"/>
              <a:ext cx="734756" cy="622723"/>
            </a:xfrm>
            <a:prstGeom prst="rect">
              <a:avLst/>
            </a:prstGeom>
          </p:spPr>
          <p:txBody>
            <a:bodyPr anchor="t" rtlCol="false" tIns="0" lIns="0" bIns="0" rIns="0">
              <a:spAutoFit/>
            </a:bodyPr>
            <a:lstStyle/>
            <a:p>
              <a:pPr algn="ctr">
                <a:lnSpc>
                  <a:spcPts val="3920"/>
                </a:lnSpc>
              </a:pPr>
              <a:r>
                <a:rPr lang="en-US" sz="2800">
                  <a:solidFill>
                    <a:srgbClr val="FFFFFF"/>
                  </a:solidFill>
                  <a:latin typeface="IBM Plex Sans Bold"/>
                </a:rPr>
                <a:t>04</a:t>
              </a:r>
            </a:p>
          </p:txBody>
        </p:sp>
      </p:grpSp>
      <p:sp>
        <p:nvSpPr>
          <p:cNvPr name="Freeform 18" id="18"/>
          <p:cNvSpPr/>
          <p:nvPr/>
        </p:nvSpPr>
        <p:spPr>
          <a:xfrm flipH="false" flipV="false" rot="0">
            <a:off x="15222960" y="-2717785"/>
            <a:ext cx="5287328" cy="5435571"/>
          </a:xfrm>
          <a:custGeom>
            <a:avLst/>
            <a:gdLst/>
            <a:ahLst/>
            <a:cxnLst/>
            <a:rect r="r" b="b" t="t" l="l"/>
            <a:pathLst>
              <a:path h="5435571" w="5287328">
                <a:moveTo>
                  <a:pt x="0" y="0"/>
                </a:moveTo>
                <a:lnTo>
                  <a:pt x="5287328" y="0"/>
                </a:lnTo>
                <a:lnTo>
                  <a:pt x="5287328" y="5435570"/>
                </a:lnTo>
                <a:lnTo>
                  <a:pt x="0" y="5435570"/>
                </a:lnTo>
                <a:lnTo>
                  <a:pt x="0" y="0"/>
                </a:lnTo>
                <a:close/>
              </a:path>
            </a:pathLst>
          </a:custGeom>
          <a:blipFill>
            <a:blip r:embed="rId4">
              <a:alphaModFix amt="19999"/>
              <a:extLst>
                <a:ext uri="{96DAC541-7B7A-43D3-8B79-37D633B846F1}">
                  <asvg:svgBlip xmlns:asvg="http://schemas.microsoft.com/office/drawing/2016/SVG/main" r:embed="rId5"/>
                </a:ext>
              </a:extLst>
            </a:blip>
            <a:stretch>
              <a:fillRect l="0" t="0" r="0" b="0"/>
            </a:stretch>
          </a:blipFill>
        </p:spPr>
      </p:sp>
      <p:grpSp>
        <p:nvGrpSpPr>
          <p:cNvPr name="Group 19" id="19"/>
          <p:cNvGrpSpPr/>
          <p:nvPr/>
        </p:nvGrpSpPr>
        <p:grpSpPr>
          <a:xfrm rot="0">
            <a:off x="10428232" y="8351099"/>
            <a:ext cx="5839782" cy="424180"/>
            <a:chOff x="0" y="0"/>
            <a:chExt cx="7786376" cy="565573"/>
          </a:xfrm>
        </p:grpSpPr>
        <p:sp>
          <p:nvSpPr>
            <p:cNvPr name="TextBox 20" id="20"/>
            <p:cNvSpPr txBox="true"/>
            <p:nvPr/>
          </p:nvSpPr>
          <p:spPr>
            <a:xfrm rot="0">
              <a:off x="1170686" y="-57150"/>
              <a:ext cx="6615690" cy="622723"/>
            </a:xfrm>
            <a:prstGeom prst="rect">
              <a:avLst/>
            </a:prstGeom>
          </p:spPr>
          <p:txBody>
            <a:bodyPr anchor="t" rtlCol="false" tIns="0" lIns="0" bIns="0" rIns="0">
              <a:spAutoFit/>
            </a:bodyPr>
            <a:lstStyle/>
            <a:p>
              <a:pPr algn="l">
                <a:lnSpc>
                  <a:spcPts val="3920"/>
                </a:lnSpc>
              </a:pPr>
              <a:r>
                <a:rPr lang="en-US" sz="2800">
                  <a:solidFill>
                    <a:srgbClr val="1A1D1E"/>
                  </a:solidFill>
                  <a:latin typeface="IBM Plex Sans"/>
                </a:rPr>
                <a:t>Conclusion</a:t>
              </a:r>
            </a:p>
          </p:txBody>
        </p:sp>
        <p:sp>
          <p:nvSpPr>
            <p:cNvPr name="TextBox 21" id="21"/>
            <p:cNvSpPr txBox="true"/>
            <p:nvPr/>
          </p:nvSpPr>
          <p:spPr>
            <a:xfrm rot="0">
              <a:off x="0" y="-57150"/>
              <a:ext cx="734756" cy="622723"/>
            </a:xfrm>
            <a:prstGeom prst="rect">
              <a:avLst/>
            </a:prstGeom>
          </p:spPr>
          <p:txBody>
            <a:bodyPr anchor="t" rtlCol="false" tIns="0" lIns="0" bIns="0" rIns="0">
              <a:spAutoFit/>
            </a:bodyPr>
            <a:lstStyle/>
            <a:p>
              <a:pPr algn="ctr">
                <a:lnSpc>
                  <a:spcPts val="3920"/>
                </a:lnSpc>
              </a:pPr>
              <a:r>
                <a:rPr lang="en-US" sz="2800">
                  <a:solidFill>
                    <a:srgbClr val="FFFFFF"/>
                  </a:solidFill>
                  <a:latin typeface="IBM Plex Sans Bold"/>
                </a:rPr>
                <a:t>05</a:t>
              </a:r>
            </a:p>
          </p:txBody>
        </p:sp>
      </p:grpSp>
      <p:sp>
        <p:nvSpPr>
          <p:cNvPr name="Freeform 22" id="22"/>
          <p:cNvSpPr/>
          <p:nvPr/>
        </p:nvSpPr>
        <p:spPr>
          <a:xfrm flipH="false" flipV="false" rot="0">
            <a:off x="1028700" y="8351099"/>
            <a:ext cx="1993456" cy="908782"/>
          </a:xfrm>
          <a:custGeom>
            <a:avLst/>
            <a:gdLst/>
            <a:ahLst/>
            <a:cxnLst/>
            <a:rect r="r" b="b" t="t" l="l"/>
            <a:pathLst>
              <a:path h="908782" w="1993456">
                <a:moveTo>
                  <a:pt x="0" y="0"/>
                </a:moveTo>
                <a:lnTo>
                  <a:pt x="1993456" y="0"/>
                </a:lnTo>
                <a:lnTo>
                  <a:pt x="1993456" y="908781"/>
                </a:lnTo>
                <a:lnTo>
                  <a:pt x="0" y="908781"/>
                </a:lnTo>
                <a:lnTo>
                  <a:pt x="0" y="0"/>
                </a:lnTo>
                <a:close/>
              </a:path>
            </a:pathLst>
          </a:custGeom>
          <a:blipFill>
            <a:blip r:embed="rId6"/>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1A1D1E"/>
        </a:solidFill>
      </p:bgPr>
    </p:bg>
    <p:spTree>
      <p:nvGrpSpPr>
        <p:cNvPr id="1" name=""/>
        <p:cNvGrpSpPr/>
        <p:nvPr/>
      </p:nvGrpSpPr>
      <p:grpSpPr>
        <a:xfrm>
          <a:off x="0" y="0"/>
          <a:ext cx="0" cy="0"/>
          <a:chOff x="0" y="0"/>
          <a:chExt cx="0" cy="0"/>
        </a:xfrm>
      </p:grpSpPr>
      <p:grpSp>
        <p:nvGrpSpPr>
          <p:cNvPr name="Group 2" id="2"/>
          <p:cNvGrpSpPr/>
          <p:nvPr/>
        </p:nvGrpSpPr>
        <p:grpSpPr>
          <a:xfrm rot="0">
            <a:off x="16411015" y="1102029"/>
            <a:ext cx="848285" cy="831133"/>
            <a:chOff x="0" y="0"/>
            <a:chExt cx="1131047" cy="1108177"/>
          </a:xfrm>
        </p:grpSpPr>
        <p:grpSp>
          <p:nvGrpSpPr>
            <p:cNvPr name="Group 3" id="3"/>
            <p:cNvGrpSpPr/>
            <p:nvPr/>
          </p:nvGrpSpPr>
          <p:grpSpPr>
            <a:xfrm rot="0">
              <a:off x="22870" y="0"/>
              <a:ext cx="1108177" cy="1108177"/>
              <a:chOff x="0" y="0"/>
              <a:chExt cx="6350000" cy="6350000"/>
            </a:xfrm>
          </p:grpSpPr>
          <p:sp>
            <p:nvSpPr>
              <p:cNvPr name="Freeform 4" id="4"/>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465"/>
              </a:solidFill>
            </p:spPr>
          </p:sp>
        </p:grpSp>
        <p:sp>
          <p:nvSpPr>
            <p:cNvPr name="Freeform 5" id="5"/>
            <p:cNvSpPr/>
            <p:nvPr/>
          </p:nvSpPr>
          <p:spPr>
            <a:xfrm flipH="false" flipV="false" rot="0">
              <a:off x="0" y="162447"/>
              <a:ext cx="890231" cy="783282"/>
            </a:xfrm>
            <a:custGeom>
              <a:avLst/>
              <a:gdLst/>
              <a:ahLst/>
              <a:cxnLst/>
              <a:rect r="r" b="b" t="t" l="l"/>
              <a:pathLst>
                <a:path h="783282" w="890231">
                  <a:moveTo>
                    <a:pt x="0" y="0"/>
                  </a:moveTo>
                  <a:lnTo>
                    <a:pt x="890231" y="0"/>
                  </a:lnTo>
                  <a:lnTo>
                    <a:pt x="890231" y="783283"/>
                  </a:lnTo>
                  <a:lnTo>
                    <a:pt x="0" y="783283"/>
                  </a:lnTo>
                  <a:lnTo>
                    <a:pt x="0" y="0"/>
                  </a:lnTo>
                  <a:close/>
                </a:path>
              </a:pathLst>
            </a:custGeom>
            <a:blipFill>
              <a:blip r:embed="rId2">
                <a:extLst>
                  <a:ext uri="{96DAC541-7B7A-43D3-8B79-37D633B846F1}">
                    <asvg:svgBlip xmlns:asvg="http://schemas.microsoft.com/office/drawing/2016/SVG/main" r:embed="rId3"/>
                  </a:ext>
                </a:extLst>
              </a:blip>
              <a:stretch>
                <a:fillRect l="-99402" t="0" r="0" b="0"/>
              </a:stretch>
            </a:blipFill>
          </p:spPr>
        </p:sp>
      </p:grpSp>
      <p:sp>
        <p:nvSpPr>
          <p:cNvPr name="Freeform 6" id="6"/>
          <p:cNvSpPr/>
          <p:nvPr/>
        </p:nvSpPr>
        <p:spPr>
          <a:xfrm flipH="false" flipV="false" rot="0">
            <a:off x="2054469" y="4529736"/>
            <a:ext cx="3588263" cy="3588263"/>
          </a:xfrm>
          <a:custGeom>
            <a:avLst/>
            <a:gdLst/>
            <a:ahLst/>
            <a:cxnLst/>
            <a:rect r="r" b="b" t="t" l="l"/>
            <a:pathLst>
              <a:path h="3588263" w="3588263">
                <a:moveTo>
                  <a:pt x="0" y="0"/>
                </a:moveTo>
                <a:lnTo>
                  <a:pt x="3588264" y="0"/>
                </a:lnTo>
                <a:lnTo>
                  <a:pt x="3588264" y="3588263"/>
                </a:lnTo>
                <a:lnTo>
                  <a:pt x="0" y="3588263"/>
                </a:lnTo>
                <a:lnTo>
                  <a:pt x="0" y="0"/>
                </a:lnTo>
                <a:close/>
              </a:path>
            </a:pathLst>
          </a:custGeom>
          <a:blipFill>
            <a:blip r:embed="rId4"/>
            <a:stretch>
              <a:fillRect l="0" t="0" r="0" b="0"/>
            </a:stretch>
          </a:blipFill>
        </p:spPr>
      </p:sp>
      <p:sp>
        <p:nvSpPr>
          <p:cNvPr name="Freeform 7" id="7"/>
          <p:cNvSpPr/>
          <p:nvPr/>
        </p:nvSpPr>
        <p:spPr>
          <a:xfrm flipH="false" flipV="false" rot="0">
            <a:off x="8284998" y="4593248"/>
            <a:ext cx="3588263" cy="3588263"/>
          </a:xfrm>
          <a:custGeom>
            <a:avLst/>
            <a:gdLst/>
            <a:ahLst/>
            <a:cxnLst/>
            <a:rect r="r" b="b" t="t" l="l"/>
            <a:pathLst>
              <a:path h="3588263" w="3588263">
                <a:moveTo>
                  <a:pt x="0" y="0"/>
                </a:moveTo>
                <a:lnTo>
                  <a:pt x="3588264" y="0"/>
                </a:lnTo>
                <a:lnTo>
                  <a:pt x="3588264" y="3588264"/>
                </a:lnTo>
                <a:lnTo>
                  <a:pt x="0" y="3588264"/>
                </a:lnTo>
                <a:lnTo>
                  <a:pt x="0" y="0"/>
                </a:lnTo>
                <a:close/>
              </a:path>
            </a:pathLst>
          </a:custGeom>
          <a:blipFill>
            <a:blip r:embed="rId5"/>
            <a:stretch>
              <a:fillRect l="0" t="0" r="0" b="0"/>
            </a:stretch>
          </a:blipFill>
        </p:spPr>
      </p:sp>
      <p:grpSp>
        <p:nvGrpSpPr>
          <p:cNvPr name="Group 8" id="8"/>
          <p:cNvGrpSpPr/>
          <p:nvPr/>
        </p:nvGrpSpPr>
        <p:grpSpPr>
          <a:xfrm rot="0">
            <a:off x="6098556" y="5346957"/>
            <a:ext cx="1730619" cy="1730619"/>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812800" y="406400"/>
                  </a:moveTo>
                  <a:lnTo>
                    <a:pt x="406400" y="0"/>
                  </a:lnTo>
                  <a:lnTo>
                    <a:pt x="406400" y="203200"/>
                  </a:lnTo>
                  <a:lnTo>
                    <a:pt x="0" y="203200"/>
                  </a:lnTo>
                  <a:lnTo>
                    <a:pt x="0" y="609600"/>
                  </a:lnTo>
                  <a:lnTo>
                    <a:pt x="406400" y="609600"/>
                  </a:lnTo>
                  <a:lnTo>
                    <a:pt x="406400" y="812800"/>
                  </a:lnTo>
                  <a:lnTo>
                    <a:pt x="812800" y="406400"/>
                  </a:lnTo>
                  <a:close/>
                </a:path>
              </a:pathLst>
            </a:custGeom>
            <a:solidFill>
              <a:srgbClr val="FFF465"/>
            </a:solidFill>
          </p:spPr>
        </p:sp>
        <p:sp>
          <p:nvSpPr>
            <p:cNvPr name="TextBox 10" id="10"/>
            <p:cNvSpPr txBox="true"/>
            <p:nvPr/>
          </p:nvSpPr>
          <p:spPr>
            <a:xfrm>
              <a:off x="0" y="165100"/>
              <a:ext cx="711200" cy="444500"/>
            </a:xfrm>
            <a:prstGeom prst="rect">
              <a:avLst/>
            </a:prstGeom>
          </p:spPr>
          <p:txBody>
            <a:bodyPr anchor="ctr" rtlCol="false" tIns="50800" lIns="50800" bIns="50800" rIns="50800"/>
            <a:lstStyle/>
            <a:p>
              <a:pPr algn="ctr">
                <a:lnSpc>
                  <a:spcPts val="2659"/>
                </a:lnSpc>
                <a:spcBef>
                  <a:spcPct val="0"/>
                </a:spcBef>
              </a:pPr>
            </a:p>
          </p:txBody>
        </p:sp>
      </p:grpSp>
      <p:grpSp>
        <p:nvGrpSpPr>
          <p:cNvPr name="Group 11" id="11"/>
          <p:cNvGrpSpPr/>
          <p:nvPr/>
        </p:nvGrpSpPr>
        <p:grpSpPr>
          <a:xfrm rot="0">
            <a:off x="1028700" y="1102029"/>
            <a:ext cx="14512596" cy="2643469"/>
            <a:chOff x="0" y="0"/>
            <a:chExt cx="19350128" cy="3524625"/>
          </a:xfrm>
        </p:grpSpPr>
        <p:sp>
          <p:nvSpPr>
            <p:cNvPr name="TextBox 12" id="12"/>
            <p:cNvSpPr txBox="true"/>
            <p:nvPr/>
          </p:nvSpPr>
          <p:spPr>
            <a:xfrm rot="0">
              <a:off x="0" y="0"/>
              <a:ext cx="19350128" cy="1219200"/>
            </a:xfrm>
            <a:prstGeom prst="rect">
              <a:avLst/>
            </a:prstGeom>
          </p:spPr>
          <p:txBody>
            <a:bodyPr anchor="t" rtlCol="false" tIns="0" lIns="0" bIns="0" rIns="0">
              <a:spAutoFit/>
            </a:bodyPr>
            <a:lstStyle/>
            <a:p>
              <a:pPr algn="l" marL="0" indent="0" lvl="0">
                <a:lnSpc>
                  <a:spcPts val="7200"/>
                </a:lnSpc>
                <a:spcBef>
                  <a:spcPct val="0"/>
                </a:spcBef>
              </a:pPr>
              <a:r>
                <a:rPr lang="en-US" sz="6000">
                  <a:solidFill>
                    <a:srgbClr val="FFFFFF"/>
                  </a:solidFill>
                  <a:latin typeface="IBM Plex Mono"/>
                </a:rPr>
                <a:t>Problem Statement</a:t>
              </a:r>
              <a:r>
                <a:rPr lang="en-US" sz="6000" u="none">
                  <a:solidFill>
                    <a:srgbClr val="FFFFFF"/>
                  </a:solidFill>
                  <a:latin typeface="IBM Plex Mono"/>
                </a:rPr>
                <a:t> </a:t>
              </a:r>
            </a:p>
          </p:txBody>
        </p:sp>
        <p:sp>
          <p:nvSpPr>
            <p:cNvPr name="TextBox 13" id="13"/>
            <p:cNvSpPr txBox="true"/>
            <p:nvPr/>
          </p:nvSpPr>
          <p:spPr>
            <a:xfrm rot="0">
              <a:off x="0" y="1809067"/>
              <a:ext cx="19350128" cy="1715558"/>
            </a:xfrm>
            <a:prstGeom prst="rect">
              <a:avLst/>
            </a:prstGeom>
          </p:spPr>
          <p:txBody>
            <a:bodyPr anchor="t" rtlCol="false" tIns="0" lIns="0" bIns="0" rIns="0">
              <a:spAutoFit/>
            </a:bodyPr>
            <a:lstStyle/>
            <a:p>
              <a:pPr algn="just" marL="0" indent="0" lvl="0">
                <a:lnSpc>
                  <a:spcPts val="3499"/>
                </a:lnSpc>
                <a:spcBef>
                  <a:spcPct val="0"/>
                </a:spcBef>
              </a:pPr>
              <a:r>
                <a:rPr lang="en-US" sz="2499">
                  <a:solidFill>
                    <a:srgbClr val="FFFFFF"/>
                  </a:solidFill>
                  <a:latin typeface="IBM Plex Sans"/>
                </a:rPr>
                <a:t>The research's goal is to introduce an innovative algorithm designed to identify and extract edges within high-resolution facial images. The primary aim is to strike a balance between detecting and extracting both intricate and prominent features from these images. </a:t>
              </a:r>
            </a:p>
          </p:txBody>
        </p:sp>
      </p:grpSp>
      <p:sp>
        <p:nvSpPr>
          <p:cNvPr name="Freeform 14" id="14"/>
          <p:cNvSpPr/>
          <p:nvPr/>
        </p:nvSpPr>
        <p:spPr>
          <a:xfrm flipH="false" flipV="false" rot="0">
            <a:off x="15265844" y="8349518"/>
            <a:ext cx="1993456" cy="908782"/>
          </a:xfrm>
          <a:custGeom>
            <a:avLst/>
            <a:gdLst/>
            <a:ahLst/>
            <a:cxnLst/>
            <a:rect r="r" b="b" t="t" l="l"/>
            <a:pathLst>
              <a:path h="908782" w="1993456">
                <a:moveTo>
                  <a:pt x="0" y="0"/>
                </a:moveTo>
                <a:lnTo>
                  <a:pt x="1993456" y="0"/>
                </a:lnTo>
                <a:lnTo>
                  <a:pt x="1993456" y="908782"/>
                </a:lnTo>
                <a:lnTo>
                  <a:pt x="0" y="908782"/>
                </a:lnTo>
                <a:lnTo>
                  <a:pt x="0" y="0"/>
                </a:lnTo>
                <a:close/>
              </a:path>
            </a:pathLst>
          </a:custGeom>
          <a:blipFill>
            <a:blip r:embed="rId6"/>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1A1D1E"/>
        </a:solidFill>
      </p:bgPr>
    </p:bg>
    <p:spTree>
      <p:nvGrpSpPr>
        <p:cNvPr id="1" name=""/>
        <p:cNvGrpSpPr/>
        <p:nvPr/>
      </p:nvGrpSpPr>
      <p:grpSpPr>
        <a:xfrm>
          <a:off x="0" y="0"/>
          <a:ext cx="0" cy="0"/>
          <a:chOff x="0" y="0"/>
          <a:chExt cx="0" cy="0"/>
        </a:xfrm>
      </p:grpSpPr>
      <p:grpSp>
        <p:nvGrpSpPr>
          <p:cNvPr name="Group 2" id="2"/>
          <p:cNvGrpSpPr/>
          <p:nvPr/>
        </p:nvGrpSpPr>
        <p:grpSpPr>
          <a:xfrm rot="0">
            <a:off x="16411015" y="1102029"/>
            <a:ext cx="848285" cy="831133"/>
            <a:chOff x="0" y="0"/>
            <a:chExt cx="1131047" cy="1108177"/>
          </a:xfrm>
        </p:grpSpPr>
        <p:grpSp>
          <p:nvGrpSpPr>
            <p:cNvPr name="Group 3" id="3"/>
            <p:cNvGrpSpPr/>
            <p:nvPr/>
          </p:nvGrpSpPr>
          <p:grpSpPr>
            <a:xfrm rot="0">
              <a:off x="22870" y="0"/>
              <a:ext cx="1108177" cy="1108177"/>
              <a:chOff x="0" y="0"/>
              <a:chExt cx="6350000" cy="6350000"/>
            </a:xfrm>
          </p:grpSpPr>
          <p:sp>
            <p:nvSpPr>
              <p:cNvPr name="Freeform 4" id="4"/>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465"/>
              </a:solidFill>
            </p:spPr>
          </p:sp>
        </p:grpSp>
        <p:sp>
          <p:nvSpPr>
            <p:cNvPr name="Freeform 5" id="5"/>
            <p:cNvSpPr/>
            <p:nvPr/>
          </p:nvSpPr>
          <p:spPr>
            <a:xfrm flipH="false" flipV="false" rot="0">
              <a:off x="0" y="162447"/>
              <a:ext cx="890231" cy="783282"/>
            </a:xfrm>
            <a:custGeom>
              <a:avLst/>
              <a:gdLst/>
              <a:ahLst/>
              <a:cxnLst/>
              <a:rect r="r" b="b" t="t" l="l"/>
              <a:pathLst>
                <a:path h="783282" w="890231">
                  <a:moveTo>
                    <a:pt x="0" y="0"/>
                  </a:moveTo>
                  <a:lnTo>
                    <a:pt x="890231" y="0"/>
                  </a:lnTo>
                  <a:lnTo>
                    <a:pt x="890231" y="783283"/>
                  </a:lnTo>
                  <a:lnTo>
                    <a:pt x="0" y="783283"/>
                  </a:lnTo>
                  <a:lnTo>
                    <a:pt x="0" y="0"/>
                  </a:lnTo>
                  <a:close/>
                </a:path>
              </a:pathLst>
            </a:custGeom>
            <a:blipFill>
              <a:blip r:embed="rId2">
                <a:extLst>
                  <a:ext uri="{96DAC541-7B7A-43D3-8B79-37D633B846F1}">
                    <asvg:svgBlip xmlns:asvg="http://schemas.microsoft.com/office/drawing/2016/SVG/main" r:embed="rId3"/>
                  </a:ext>
                </a:extLst>
              </a:blip>
              <a:stretch>
                <a:fillRect l="-99402" t="0" r="0" b="0"/>
              </a:stretch>
            </a:blipFill>
          </p:spPr>
        </p:sp>
      </p:grpSp>
      <p:sp>
        <p:nvSpPr>
          <p:cNvPr name="Freeform 6" id="6"/>
          <p:cNvSpPr/>
          <p:nvPr/>
        </p:nvSpPr>
        <p:spPr>
          <a:xfrm flipH="false" flipV="false" rot="0">
            <a:off x="1888123" y="6481394"/>
            <a:ext cx="2726619" cy="2726619"/>
          </a:xfrm>
          <a:custGeom>
            <a:avLst/>
            <a:gdLst/>
            <a:ahLst/>
            <a:cxnLst/>
            <a:rect r="r" b="b" t="t" l="l"/>
            <a:pathLst>
              <a:path h="2726619" w="2726619">
                <a:moveTo>
                  <a:pt x="0" y="0"/>
                </a:moveTo>
                <a:lnTo>
                  <a:pt x="2726620" y="0"/>
                </a:lnTo>
                <a:lnTo>
                  <a:pt x="2726620" y="2726619"/>
                </a:lnTo>
                <a:lnTo>
                  <a:pt x="0" y="2726619"/>
                </a:lnTo>
                <a:lnTo>
                  <a:pt x="0" y="0"/>
                </a:lnTo>
                <a:close/>
              </a:path>
            </a:pathLst>
          </a:custGeom>
          <a:blipFill>
            <a:blip r:embed="rId4"/>
            <a:stretch>
              <a:fillRect l="0" t="0" r="0" b="0"/>
            </a:stretch>
          </a:blipFill>
        </p:spPr>
      </p:sp>
      <p:grpSp>
        <p:nvGrpSpPr>
          <p:cNvPr name="Group 7" id="7"/>
          <p:cNvGrpSpPr/>
          <p:nvPr/>
        </p:nvGrpSpPr>
        <p:grpSpPr>
          <a:xfrm rot="0">
            <a:off x="5195768" y="7285164"/>
            <a:ext cx="1116858" cy="1116858"/>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812800" y="406400"/>
                  </a:moveTo>
                  <a:lnTo>
                    <a:pt x="406400" y="0"/>
                  </a:lnTo>
                  <a:lnTo>
                    <a:pt x="406400" y="203200"/>
                  </a:lnTo>
                  <a:lnTo>
                    <a:pt x="0" y="203200"/>
                  </a:lnTo>
                  <a:lnTo>
                    <a:pt x="0" y="609600"/>
                  </a:lnTo>
                  <a:lnTo>
                    <a:pt x="406400" y="609600"/>
                  </a:lnTo>
                  <a:lnTo>
                    <a:pt x="406400" y="812800"/>
                  </a:lnTo>
                  <a:lnTo>
                    <a:pt x="812800" y="406400"/>
                  </a:lnTo>
                  <a:close/>
                </a:path>
              </a:pathLst>
            </a:custGeom>
            <a:solidFill>
              <a:srgbClr val="FFF465"/>
            </a:solidFill>
          </p:spPr>
        </p:sp>
        <p:sp>
          <p:nvSpPr>
            <p:cNvPr name="TextBox 9" id="9"/>
            <p:cNvSpPr txBox="true"/>
            <p:nvPr/>
          </p:nvSpPr>
          <p:spPr>
            <a:xfrm>
              <a:off x="0" y="165100"/>
              <a:ext cx="711200" cy="444500"/>
            </a:xfrm>
            <a:prstGeom prst="rect">
              <a:avLst/>
            </a:prstGeom>
          </p:spPr>
          <p:txBody>
            <a:bodyPr anchor="ctr" rtlCol="false" tIns="50800" lIns="50800" bIns="50800" rIns="50800"/>
            <a:lstStyle/>
            <a:p>
              <a:pPr algn="ctr">
                <a:lnSpc>
                  <a:spcPts val="2659"/>
                </a:lnSpc>
                <a:spcBef>
                  <a:spcPct val="0"/>
                </a:spcBef>
              </a:pPr>
            </a:p>
          </p:txBody>
        </p:sp>
      </p:grpSp>
      <p:grpSp>
        <p:nvGrpSpPr>
          <p:cNvPr name="Group 10" id="10"/>
          <p:cNvGrpSpPr/>
          <p:nvPr/>
        </p:nvGrpSpPr>
        <p:grpSpPr>
          <a:xfrm rot="0">
            <a:off x="1028700" y="1102029"/>
            <a:ext cx="14512596" cy="5024719"/>
            <a:chOff x="0" y="0"/>
            <a:chExt cx="19350128" cy="6699625"/>
          </a:xfrm>
        </p:grpSpPr>
        <p:sp>
          <p:nvSpPr>
            <p:cNvPr name="TextBox 11" id="11"/>
            <p:cNvSpPr txBox="true"/>
            <p:nvPr/>
          </p:nvSpPr>
          <p:spPr>
            <a:xfrm rot="0">
              <a:off x="0" y="0"/>
              <a:ext cx="19350128" cy="1219200"/>
            </a:xfrm>
            <a:prstGeom prst="rect">
              <a:avLst/>
            </a:prstGeom>
          </p:spPr>
          <p:txBody>
            <a:bodyPr anchor="t" rtlCol="false" tIns="0" lIns="0" bIns="0" rIns="0">
              <a:spAutoFit/>
            </a:bodyPr>
            <a:lstStyle/>
            <a:p>
              <a:pPr algn="l" marL="0" indent="0" lvl="0">
                <a:lnSpc>
                  <a:spcPts val="7200"/>
                </a:lnSpc>
                <a:spcBef>
                  <a:spcPct val="0"/>
                </a:spcBef>
              </a:pPr>
              <a:r>
                <a:rPr lang="en-US" sz="6000">
                  <a:solidFill>
                    <a:srgbClr val="FFFFFF"/>
                  </a:solidFill>
                  <a:latin typeface="IBM Plex Mono"/>
                </a:rPr>
                <a:t>Algorithm</a:t>
              </a:r>
              <a:r>
                <a:rPr lang="en-US" sz="6000" u="none">
                  <a:solidFill>
                    <a:srgbClr val="FFFFFF"/>
                  </a:solidFill>
                  <a:latin typeface="IBM Plex Mono"/>
                </a:rPr>
                <a:t> </a:t>
              </a:r>
            </a:p>
          </p:txBody>
        </p:sp>
        <p:sp>
          <p:nvSpPr>
            <p:cNvPr name="TextBox 12" id="12"/>
            <p:cNvSpPr txBox="true"/>
            <p:nvPr/>
          </p:nvSpPr>
          <p:spPr>
            <a:xfrm rot="0">
              <a:off x="0" y="1809067"/>
              <a:ext cx="19350128" cy="4890558"/>
            </a:xfrm>
            <a:prstGeom prst="rect">
              <a:avLst/>
            </a:prstGeom>
          </p:spPr>
          <p:txBody>
            <a:bodyPr anchor="t" rtlCol="false" tIns="0" lIns="0" bIns="0" rIns="0">
              <a:spAutoFit/>
            </a:bodyPr>
            <a:lstStyle/>
            <a:p>
              <a:pPr algn="just">
                <a:lnSpc>
                  <a:spcPts val="4199"/>
                </a:lnSpc>
              </a:pPr>
              <a:r>
                <a:rPr lang="en-US" sz="2999">
                  <a:solidFill>
                    <a:srgbClr val="FFFFFF"/>
                  </a:solidFill>
                  <a:latin typeface="IBM Plex Sans"/>
                </a:rPr>
                <a:t>Step - 1 : Smoothing</a:t>
              </a:r>
            </a:p>
            <a:p>
              <a:pPr algn="just" marL="431802" indent="-215901" lvl="1">
                <a:lnSpc>
                  <a:spcPts val="2800"/>
                </a:lnSpc>
                <a:buFont typeface="Arial"/>
                <a:buChar char="•"/>
              </a:pPr>
              <a:r>
                <a:rPr lang="en-US" sz="2000">
                  <a:solidFill>
                    <a:srgbClr val="FFFFFF"/>
                  </a:solidFill>
                  <a:latin typeface="IBM Plex Sans"/>
                </a:rPr>
                <a:t>Smoothing is a significant step for facial images due to their abundance of intricate details like hair strands and dark patches.</a:t>
              </a:r>
            </a:p>
            <a:p>
              <a:pPr algn="just" marL="431802" indent="-215901" lvl="1">
                <a:lnSpc>
                  <a:spcPts val="2800"/>
                </a:lnSpc>
                <a:buFont typeface="Arial"/>
                <a:buChar char="•"/>
              </a:pPr>
              <a:r>
                <a:rPr lang="en-US" sz="2000">
                  <a:solidFill>
                    <a:srgbClr val="FFFFFF"/>
                  </a:solidFill>
                  <a:latin typeface="IBM Plex Sans"/>
                </a:rPr>
                <a:t>F</a:t>
              </a:r>
              <a:r>
                <a:rPr lang="en-US" sz="2000">
                  <a:solidFill>
                    <a:srgbClr val="FFFFFF"/>
                  </a:solidFill>
                  <a:latin typeface="IBM Plex Sans"/>
                </a:rPr>
                <a:t>ine characteristics can obscure or complicate boundaries in the edge maps, affecting their accuracy and clarity.</a:t>
              </a:r>
            </a:p>
            <a:p>
              <a:pPr algn="just" marL="431802" indent="-215901" lvl="1">
                <a:lnSpc>
                  <a:spcPts val="2800"/>
                </a:lnSpc>
                <a:buFont typeface="Arial"/>
                <a:buChar char="•"/>
              </a:pPr>
              <a:r>
                <a:rPr lang="en-US" sz="2000">
                  <a:solidFill>
                    <a:srgbClr val="FFFFFF"/>
                  </a:solidFill>
                  <a:latin typeface="IBM Plex Sans"/>
                </a:rPr>
                <a:t>Smoothing techniques are employed to mitigate the impact of these extraneous details, allowing for effective extraction of essential information.</a:t>
              </a:r>
            </a:p>
            <a:p>
              <a:pPr algn="just" marL="431802" indent="-215901" lvl="1">
                <a:lnSpc>
                  <a:spcPts val="2800"/>
                </a:lnSpc>
                <a:buFont typeface="Arial"/>
                <a:buChar char="•"/>
              </a:pPr>
              <a:r>
                <a:rPr lang="en-US" sz="2000">
                  <a:solidFill>
                    <a:srgbClr val="FFFFFF"/>
                  </a:solidFill>
                  <a:latin typeface="IBM Plex Sans"/>
                </a:rPr>
                <a:t>The Gaussian kernel size, determined by the standard deviation (σ), is crucial.</a:t>
              </a:r>
            </a:p>
            <a:p>
              <a:pPr algn="just" marL="431802" indent="-215901" lvl="1">
                <a:lnSpc>
                  <a:spcPts val="2800"/>
                </a:lnSpc>
                <a:buFont typeface="Arial"/>
                <a:buChar char="•"/>
              </a:pPr>
              <a:r>
                <a:rPr lang="en-US" sz="2000">
                  <a:solidFill>
                    <a:srgbClr val="FFFFFF"/>
                  </a:solidFill>
                  <a:latin typeface="IBM Plex Sans"/>
                </a:rPr>
                <a:t>Higher σ values lead to increased picture blurring, effectively reducing noise in the edge maps.</a:t>
              </a:r>
            </a:p>
            <a:p>
              <a:pPr algn="just" marL="431802" indent="-215901" lvl="1">
                <a:lnSpc>
                  <a:spcPts val="2800"/>
                </a:lnSpc>
                <a:buFont typeface="Arial"/>
                <a:buChar char="•"/>
              </a:pPr>
              <a:r>
                <a:rPr lang="en-US" sz="2000">
                  <a:solidFill>
                    <a:srgbClr val="FFFFFF"/>
                  </a:solidFill>
                  <a:latin typeface="IBM Plex Sans"/>
                </a:rPr>
                <a:t>However, larger σ values also result in the exclusion of finer edges, highlighting only the larger ones.</a:t>
              </a:r>
            </a:p>
            <a:p>
              <a:pPr algn="just" marL="0" indent="0" lvl="0">
                <a:lnSpc>
                  <a:spcPts val="2800"/>
                </a:lnSpc>
                <a:spcBef>
                  <a:spcPct val="0"/>
                </a:spcBef>
              </a:pPr>
            </a:p>
          </p:txBody>
        </p:sp>
      </p:grpSp>
      <p:sp>
        <p:nvSpPr>
          <p:cNvPr name="Freeform 13" id="13"/>
          <p:cNvSpPr/>
          <p:nvPr/>
        </p:nvSpPr>
        <p:spPr>
          <a:xfrm flipH="false" flipV="false" rot="0">
            <a:off x="6893651" y="6479173"/>
            <a:ext cx="2728840" cy="2728840"/>
          </a:xfrm>
          <a:custGeom>
            <a:avLst/>
            <a:gdLst/>
            <a:ahLst/>
            <a:cxnLst/>
            <a:rect r="r" b="b" t="t" l="l"/>
            <a:pathLst>
              <a:path h="2728840" w="2728840">
                <a:moveTo>
                  <a:pt x="0" y="0"/>
                </a:moveTo>
                <a:lnTo>
                  <a:pt x="2728840" y="0"/>
                </a:lnTo>
                <a:lnTo>
                  <a:pt x="2728840" y="2728840"/>
                </a:lnTo>
                <a:lnTo>
                  <a:pt x="0" y="2728840"/>
                </a:lnTo>
                <a:lnTo>
                  <a:pt x="0" y="0"/>
                </a:lnTo>
                <a:close/>
              </a:path>
            </a:pathLst>
          </a:custGeom>
          <a:blipFill>
            <a:blip r:embed="rId5"/>
            <a:stretch>
              <a:fillRect l="0" t="0" r="0" b="0"/>
            </a:stretch>
          </a:blipFill>
        </p:spPr>
      </p:sp>
      <p:sp>
        <p:nvSpPr>
          <p:cNvPr name="Freeform 14" id="14"/>
          <p:cNvSpPr/>
          <p:nvPr/>
        </p:nvSpPr>
        <p:spPr>
          <a:xfrm flipH="false" flipV="false" rot="0">
            <a:off x="15265844" y="8299232"/>
            <a:ext cx="1993456" cy="908782"/>
          </a:xfrm>
          <a:custGeom>
            <a:avLst/>
            <a:gdLst/>
            <a:ahLst/>
            <a:cxnLst/>
            <a:rect r="r" b="b" t="t" l="l"/>
            <a:pathLst>
              <a:path h="908782" w="1993456">
                <a:moveTo>
                  <a:pt x="0" y="0"/>
                </a:moveTo>
                <a:lnTo>
                  <a:pt x="1993456" y="0"/>
                </a:lnTo>
                <a:lnTo>
                  <a:pt x="1993456" y="908781"/>
                </a:lnTo>
                <a:lnTo>
                  <a:pt x="0" y="908781"/>
                </a:lnTo>
                <a:lnTo>
                  <a:pt x="0" y="0"/>
                </a:lnTo>
                <a:close/>
              </a:path>
            </a:pathLst>
          </a:custGeom>
          <a:blipFill>
            <a:blip r:embed="rId6"/>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1A1D1E"/>
        </a:solidFill>
      </p:bgPr>
    </p:bg>
    <p:spTree>
      <p:nvGrpSpPr>
        <p:cNvPr id="1" name=""/>
        <p:cNvGrpSpPr/>
        <p:nvPr/>
      </p:nvGrpSpPr>
      <p:grpSpPr>
        <a:xfrm>
          <a:off x="0" y="0"/>
          <a:ext cx="0" cy="0"/>
          <a:chOff x="0" y="0"/>
          <a:chExt cx="0" cy="0"/>
        </a:xfrm>
      </p:grpSpPr>
      <p:grpSp>
        <p:nvGrpSpPr>
          <p:cNvPr name="Group 2" id="2"/>
          <p:cNvGrpSpPr/>
          <p:nvPr/>
        </p:nvGrpSpPr>
        <p:grpSpPr>
          <a:xfrm rot="0">
            <a:off x="16411015" y="1102029"/>
            <a:ext cx="848285" cy="831133"/>
            <a:chOff x="0" y="0"/>
            <a:chExt cx="1131047" cy="1108177"/>
          </a:xfrm>
        </p:grpSpPr>
        <p:grpSp>
          <p:nvGrpSpPr>
            <p:cNvPr name="Group 3" id="3"/>
            <p:cNvGrpSpPr/>
            <p:nvPr/>
          </p:nvGrpSpPr>
          <p:grpSpPr>
            <a:xfrm rot="0">
              <a:off x="22870" y="0"/>
              <a:ext cx="1108177" cy="1108177"/>
              <a:chOff x="0" y="0"/>
              <a:chExt cx="6350000" cy="6350000"/>
            </a:xfrm>
          </p:grpSpPr>
          <p:sp>
            <p:nvSpPr>
              <p:cNvPr name="Freeform 4" id="4"/>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465"/>
              </a:solidFill>
            </p:spPr>
          </p:sp>
        </p:grpSp>
        <p:sp>
          <p:nvSpPr>
            <p:cNvPr name="Freeform 5" id="5"/>
            <p:cNvSpPr/>
            <p:nvPr/>
          </p:nvSpPr>
          <p:spPr>
            <a:xfrm flipH="false" flipV="false" rot="0">
              <a:off x="0" y="162447"/>
              <a:ext cx="890231" cy="783282"/>
            </a:xfrm>
            <a:custGeom>
              <a:avLst/>
              <a:gdLst/>
              <a:ahLst/>
              <a:cxnLst/>
              <a:rect r="r" b="b" t="t" l="l"/>
              <a:pathLst>
                <a:path h="783282" w="890231">
                  <a:moveTo>
                    <a:pt x="0" y="0"/>
                  </a:moveTo>
                  <a:lnTo>
                    <a:pt x="890231" y="0"/>
                  </a:lnTo>
                  <a:lnTo>
                    <a:pt x="890231" y="783283"/>
                  </a:lnTo>
                  <a:lnTo>
                    <a:pt x="0" y="783283"/>
                  </a:lnTo>
                  <a:lnTo>
                    <a:pt x="0" y="0"/>
                  </a:lnTo>
                  <a:close/>
                </a:path>
              </a:pathLst>
            </a:custGeom>
            <a:blipFill>
              <a:blip r:embed="rId2">
                <a:extLst>
                  <a:ext uri="{96DAC541-7B7A-43D3-8B79-37D633B846F1}">
                    <asvg:svgBlip xmlns:asvg="http://schemas.microsoft.com/office/drawing/2016/SVG/main" r:embed="rId3"/>
                  </a:ext>
                </a:extLst>
              </a:blip>
              <a:stretch>
                <a:fillRect l="-99402" t="0" r="0" b="0"/>
              </a:stretch>
            </a:blipFill>
          </p:spPr>
        </p:sp>
      </p:grpSp>
      <p:grpSp>
        <p:nvGrpSpPr>
          <p:cNvPr name="Group 6" id="6"/>
          <p:cNvGrpSpPr/>
          <p:nvPr/>
        </p:nvGrpSpPr>
        <p:grpSpPr>
          <a:xfrm rot="0">
            <a:off x="5008091" y="7500682"/>
            <a:ext cx="1116858" cy="1116858"/>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812800" y="406400"/>
                  </a:moveTo>
                  <a:lnTo>
                    <a:pt x="406400" y="0"/>
                  </a:lnTo>
                  <a:lnTo>
                    <a:pt x="406400" y="203200"/>
                  </a:lnTo>
                  <a:lnTo>
                    <a:pt x="0" y="203200"/>
                  </a:lnTo>
                  <a:lnTo>
                    <a:pt x="0" y="609600"/>
                  </a:lnTo>
                  <a:lnTo>
                    <a:pt x="406400" y="609600"/>
                  </a:lnTo>
                  <a:lnTo>
                    <a:pt x="406400" y="812800"/>
                  </a:lnTo>
                  <a:lnTo>
                    <a:pt x="812800" y="406400"/>
                  </a:lnTo>
                  <a:close/>
                </a:path>
              </a:pathLst>
            </a:custGeom>
            <a:solidFill>
              <a:srgbClr val="FFF465"/>
            </a:solidFill>
          </p:spPr>
        </p:sp>
        <p:sp>
          <p:nvSpPr>
            <p:cNvPr name="TextBox 8" id="8"/>
            <p:cNvSpPr txBox="true"/>
            <p:nvPr/>
          </p:nvSpPr>
          <p:spPr>
            <a:xfrm>
              <a:off x="0" y="165100"/>
              <a:ext cx="711200" cy="444500"/>
            </a:xfrm>
            <a:prstGeom prst="rect">
              <a:avLst/>
            </a:prstGeom>
          </p:spPr>
          <p:txBody>
            <a:bodyPr anchor="ctr" rtlCol="false" tIns="50800" lIns="50800" bIns="50800" rIns="50800"/>
            <a:lstStyle/>
            <a:p>
              <a:pPr algn="ctr">
                <a:lnSpc>
                  <a:spcPts val="2659"/>
                </a:lnSpc>
                <a:spcBef>
                  <a:spcPct val="0"/>
                </a:spcBef>
              </a:pPr>
            </a:p>
          </p:txBody>
        </p:sp>
      </p:grpSp>
      <p:sp>
        <p:nvSpPr>
          <p:cNvPr name="Freeform 9" id="9"/>
          <p:cNvSpPr/>
          <p:nvPr/>
        </p:nvSpPr>
        <p:spPr>
          <a:xfrm flipH="false" flipV="false" rot="0">
            <a:off x="1650500" y="6695125"/>
            <a:ext cx="2727974" cy="2727974"/>
          </a:xfrm>
          <a:custGeom>
            <a:avLst/>
            <a:gdLst/>
            <a:ahLst/>
            <a:cxnLst/>
            <a:rect r="r" b="b" t="t" l="l"/>
            <a:pathLst>
              <a:path h="2727974" w="2727974">
                <a:moveTo>
                  <a:pt x="0" y="0"/>
                </a:moveTo>
                <a:lnTo>
                  <a:pt x="2727973" y="0"/>
                </a:lnTo>
                <a:lnTo>
                  <a:pt x="2727973" y="2727973"/>
                </a:lnTo>
                <a:lnTo>
                  <a:pt x="0" y="2727973"/>
                </a:lnTo>
                <a:lnTo>
                  <a:pt x="0" y="0"/>
                </a:lnTo>
                <a:close/>
              </a:path>
            </a:pathLst>
          </a:custGeom>
          <a:blipFill>
            <a:blip r:embed="rId4"/>
            <a:stretch>
              <a:fillRect l="0" t="0" r="0" b="0"/>
            </a:stretch>
          </a:blipFill>
        </p:spPr>
      </p:sp>
      <p:sp>
        <p:nvSpPr>
          <p:cNvPr name="Freeform 10" id="10"/>
          <p:cNvSpPr/>
          <p:nvPr/>
        </p:nvSpPr>
        <p:spPr>
          <a:xfrm flipH="false" flipV="false" rot="0">
            <a:off x="6754568" y="6695125"/>
            <a:ext cx="2727974" cy="2727974"/>
          </a:xfrm>
          <a:custGeom>
            <a:avLst/>
            <a:gdLst/>
            <a:ahLst/>
            <a:cxnLst/>
            <a:rect r="r" b="b" t="t" l="l"/>
            <a:pathLst>
              <a:path h="2727974" w="2727974">
                <a:moveTo>
                  <a:pt x="0" y="0"/>
                </a:moveTo>
                <a:lnTo>
                  <a:pt x="2727973" y="0"/>
                </a:lnTo>
                <a:lnTo>
                  <a:pt x="2727973" y="2727973"/>
                </a:lnTo>
                <a:lnTo>
                  <a:pt x="0" y="2727973"/>
                </a:lnTo>
                <a:lnTo>
                  <a:pt x="0" y="0"/>
                </a:lnTo>
                <a:close/>
              </a:path>
            </a:pathLst>
          </a:custGeom>
          <a:blipFill>
            <a:blip r:embed="rId5"/>
            <a:stretch>
              <a:fillRect l="0" t="0" r="0" b="0"/>
            </a:stretch>
          </a:blipFill>
        </p:spPr>
      </p:sp>
      <p:grpSp>
        <p:nvGrpSpPr>
          <p:cNvPr name="Group 11" id="11"/>
          <p:cNvGrpSpPr/>
          <p:nvPr/>
        </p:nvGrpSpPr>
        <p:grpSpPr>
          <a:xfrm rot="0">
            <a:off x="1028700" y="1102029"/>
            <a:ext cx="14512596" cy="5024719"/>
            <a:chOff x="0" y="0"/>
            <a:chExt cx="19350128" cy="6699625"/>
          </a:xfrm>
        </p:grpSpPr>
        <p:sp>
          <p:nvSpPr>
            <p:cNvPr name="TextBox 12" id="12"/>
            <p:cNvSpPr txBox="true"/>
            <p:nvPr/>
          </p:nvSpPr>
          <p:spPr>
            <a:xfrm rot="0">
              <a:off x="0" y="0"/>
              <a:ext cx="19350128" cy="1219200"/>
            </a:xfrm>
            <a:prstGeom prst="rect">
              <a:avLst/>
            </a:prstGeom>
          </p:spPr>
          <p:txBody>
            <a:bodyPr anchor="t" rtlCol="false" tIns="0" lIns="0" bIns="0" rIns="0">
              <a:spAutoFit/>
            </a:bodyPr>
            <a:lstStyle/>
            <a:p>
              <a:pPr algn="l" marL="0" indent="0" lvl="0">
                <a:lnSpc>
                  <a:spcPts val="7200"/>
                </a:lnSpc>
                <a:spcBef>
                  <a:spcPct val="0"/>
                </a:spcBef>
              </a:pPr>
              <a:r>
                <a:rPr lang="en-US" sz="6000">
                  <a:solidFill>
                    <a:srgbClr val="FFFFFF"/>
                  </a:solidFill>
                  <a:latin typeface="IBM Plex Mono"/>
                </a:rPr>
                <a:t>Algorithm</a:t>
              </a:r>
              <a:r>
                <a:rPr lang="en-US" sz="6000" u="none">
                  <a:solidFill>
                    <a:srgbClr val="FFFFFF"/>
                  </a:solidFill>
                  <a:latin typeface="IBM Plex Mono"/>
                </a:rPr>
                <a:t> </a:t>
              </a:r>
            </a:p>
          </p:txBody>
        </p:sp>
        <p:sp>
          <p:nvSpPr>
            <p:cNvPr name="TextBox 13" id="13"/>
            <p:cNvSpPr txBox="true"/>
            <p:nvPr/>
          </p:nvSpPr>
          <p:spPr>
            <a:xfrm rot="0">
              <a:off x="0" y="1809067"/>
              <a:ext cx="19350128" cy="4890558"/>
            </a:xfrm>
            <a:prstGeom prst="rect">
              <a:avLst/>
            </a:prstGeom>
          </p:spPr>
          <p:txBody>
            <a:bodyPr anchor="t" rtlCol="false" tIns="0" lIns="0" bIns="0" rIns="0">
              <a:spAutoFit/>
            </a:bodyPr>
            <a:lstStyle/>
            <a:p>
              <a:pPr algn="just">
                <a:lnSpc>
                  <a:spcPts val="4199"/>
                </a:lnSpc>
              </a:pPr>
              <a:r>
                <a:rPr lang="en-US" sz="2999">
                  <a:solidFill>
                    <a:srgbClr val="FFFFFF"/>
                  </a:solidFill>
                  <a:latin typeface="IBM Plex Sans"/>
                </a:rPr>
                <a:t>Step - 2 : Directional Gradients </a:t>
              </a:r>
            </a:p>
            <a:p>
              <a:pPr algn="just" marL="431802" indent="-215901" lvl="1">
                <a:lnSpc>
                  <a:spcPts val="2800"/>
                </a:lnSpc>
                <a:buFont typeface="Arial"/>
                <a:buChar char="•"/>
              </a:pPr>
              <a:r>
                <a:rPr lang="en-US" sz="2000">
                  <a:solidFill>
                    <a:srgbClr val="FFFFFF"/>
                  </a:solidFill>
                  <a:latin typeface="IBM Plex Sans"/>
                </a:rPr>
                <a:t>Compute the directional gradient of the smoothed image using horizontal and vertical filters. This gradient reveals the rate of intensity change in specific directions, aiding edge detection.</a:t>
              </a:r>
            </a:p>
            <a:p>
              <a:pPr algn="just" marL="431802" indent="-215901" lvl="1">
                <a:lnSpc>
                  <a:spcPts val="2800"/>
                </a:lnSpc>
                <a:buFont typeface="Arial"/>
                <a:buChar char="•"/>
              </a:pPr>
              <a:r>
                <a:rPr lang="en-US" sz="2000">
                  <a:solidFill>
                    <a:srgbClr val="FFFFFF"/>
                  </a:solidFill>
                  <a:latin typeface="IBM Plex Sans"/>
                </a:rPr>
                <a:t>The horizontal filter detects changes along the image's horizontal axis, while the vertical filter does the same vertically. These combined filters yield the directional gradient image, indicating intensity change speed in each direction.</a:t>
              </a:r>
            </a:p>
            <a:p>
              <a:pPr algn="just" marL="431802" indent="-215901" lvl="1">
                <a:lnSpc>
                  <a:spcPts val="2800"/>
                </a:lnSpc>
                <a:buFont typeface="Arial"/>
                <a:buChar char="•"/>
              </a:pPr>
              <a:r>
                <a:rPr lang="en-US" sz="2000">
                  <a:solidFill>
                    <a:srgbClr val="FFFFFF"/>
                  </a:solidFill>
                  <a:latin typeface="IBM Plex Sans"/>
                </a:rPr>
                <a:t>Calculate the gradient magnitude, a non-directional measurement of the gradient. This scalar value indicates edge or boundary strength at a pixel location.</a:t>
              </a:r>
            </a:p>
            <a:p>
              <a:pPr algn="just" marL="431802" indent="-215901" lvl="1">
                <a:lnSpc>
                  <a:spcPts val="2800"/>
                </a:lnSpc>
                <a:buFont typeface="Arial"/>
                <a:buChar char="•"/>
              </a:pPr>
              <a:r>
                <a:rPr lang="en-US" sz="2000">
                  <a:solidFill>
                    <a:srgbClr val="FFFFFF"/>
                  </a:solidFill>
                  <a:latin typeface="IBM Plex Sans"/>
                </a:rPr>
                <a:t>The gradient vector's magnitude lacks direction information; it signifies overall edge intensity rather than orientation. This is useful for identifying local maxima, which correspond to true edge points in the image.</a:t>
              </a:r>
            </a:p>
            <a:p>
              <a:pPr algn="just" marL="0" indent="0" lvl="0">
                <a:lnSpc>
                  <a:spcPts val="2800"/>
                </a:lnSpc>
                <a:spcBef>
                  <a:spcPct val="0"/>
                </a:spcBef>
              </a:pPr>
            </a:p>
          </p:txBody>
        </p:sp>
      </p:grpSp>
      <p:sp>
        <p:nvSpPr>
          <p:cNvPr name="Freeform 14" id="14"/>
          <p:cNvSpPr/>
          <p:nvPr/>
        </p:nvSpPr>
        <p:spPr>
          <a:xfrm flipH="false" flipV="false" rot="0">
            <a:off x="15265844" y="8349518"/>
            <a:ext cx="1993456" cy="908782"/>
          </a:xfrm>
          <a:custGeom>
            <a:avLst/>
            <a:gdLst/>
            <a:ahLst/>
            <a:cxnLst/>
            <a:rect r="r" b="b" t="t" l="l"/>
            <a:pathLst>
              <a:path h="908782" w="1993456">
                <a:moveTo>
                  <a:pt x="0" y="0"/>
                </a:moveTo>
                <a:lnTo>
                  <a:pt x="1993456" y="0"/>
                </a:lnTo>
                <a:lnTo>
                  <a:pt x="1993456" y="908782"/>
                </a:lnTo>
                <a:lnTo>
                  <a:pt x="0" y="908782"/>
                </a:lnTo>
                <a:lnTo>
                  <a:pt x="0" y="0"/>
                </a:lnTo>
                <a:close/>
              </a:path>
            </a:pathLst>
          </a:custGeom>
          <a:blipFill>
            <a:blip r:embed="rId6"/>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1A1D1E"/>
        </a:solidFill>
      </p:bgPr>
    </p:bg>
    <p:spTree>
      <p:nvGrpSpPr>
        <p:cNvPr id="1" name=""/>
        <p:cNvGrpSpPr/>
        <p:nvPr/>
      </p:nvGrpSpPr>
      <p:grpSpPr>
        <a:xfrm>
          <a:off x="0" y="0"/>
          <a:ext cx="0" cy="0"/>
          <a:chOff x="0" y="0"/>
          <a:chExt cx="0" cy="0"/>
        </a:xfrm>
      </p:grpSpPr>
      <p:grpSp>
        <p:nvGrpSpPr>
          <p:cNvPr name="Group 2" id="2"/>
          <p:cNvGrpSpPr/>
          <p:nvPr/>
        </p:nvGrpSpPr>
        <p:grpSpPr>
          <a:xfrm rot="0">
            <a:off x="16411015" y="1102029"/>
            <a:ext cx="848285" cy="831133"/>
            <a:chOff x="0" y="0"/>
            <a:chExt cx="1131047" cy="1108177"/>
          </a:xfrm>
        </p:grpSpPr>
        <p:grpSp>
          <p:nvGrpSpPr>
            <p:cNvPr name="Group 3" id="3"/>
            <p:cNvGrpSpPr/>
            <p:nvPr/>
          </p:nvGrpSpPr>
          <p:grpSpPr>
            <a:xfrm rot="0">
              <a:off x="22870" y="0"/>
              <a:ext cx="1108177" cy="1108177"/>
              <a:chOff x="0" y="0"/>
              <a:chExt cx="6350000" cy="6350000"/>
            </a:xfrm>
          </p:grpSpPr>
          <p:sp>
            <p:nvSpPr>
              <p:cNvPr name="Freeform 4" id="4"/>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465"/>
              </a:solidFill>
            </p:spPr>
          </p:sp>
        </p:grpSp>
        <p:sp>
          <p:nvSpPr>
            <p:cNvPr name="Freeform 5" id="5"/>
            <p:cNvSpPr/>
            <p:nvPr/>
          </p:nvSpPr>
          <p:spPr>
            <a:xfrm flipH="false" flipV="false" rot="0">
              <a:off x="0" y="162447"/>
              <a:ext cx="890231" cy="783282"/>
            </a:xfrm>
            <a:custGeom>
              <a:avLst/>
              <a:gdLst/>
              <a:ahLst/>
              <a:cxnLst/>
              <a:rect r="r" b="b" t="t" l="l"/>
              <a:pathLst>
                <a:path h="783282" w="890231">
                  <a:moveTo>
                    <a:pt x="0" y="0"/>
                  </a:moveTo>
                  <a:lnTo>
                    <a:pt x="890231" y="0"/>
                  </a:lnTo>
                  <a:lnTo>
                    <a:pt x="890231" y="783283"/>
                  </a:lnTo>
                  <a:lnTo>
                    <a:pt x="0" y="783283"/>
                  </a:lnTo>
                  <a:lnTo>
                    <a:pt x="0" y="0"/>
                  </a:lnTo>
                  <a:close/>
                </a:path>
              </a:pathLst>
            </a:custGeom>
            <a:blipFill>
              <a:blip r:embed="rId2">
                <a:extLst>
                  <a:ext uri="{96DAC541-7B7A-43D3-8B79-37D633B846F1}">
                    <asvg:svgBlip xmlns:asvg="http://schemas.microsoft.com/office/drawing/2016/SVG/main" r:embed="rId3"/>
                  </a:ext>
                </a:extLst>
              </a:blip>
              <a:stretch>
                <a:fillRect l="-99402" t="0" r="0" b="0"/>
              </a:stretch>
            </a:blipFill>
          </p:spPr>
        </p:sp>
      </p:grpSp>
      <p:grpSp>
        <p:nvGrpSpPr>
          <p:cNvPr name="Group 6" id="6"/>
          <p:cNvGrpSpPr/>
          <p:nvPr/>
        </p:nvGrpSpPr>
        <p:grpSpPr>
          <a:xfrm rot="0">
            <a:off x="5008091" y="7500682"/>
            <a:ext cx="1116858" cy="1116858"/>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812800" y="406400"/>
                  </a:moveTo>
                  <a:lnTo>
                    <a:pt x="406400" y="0"/>
                  </a:lnTo>
                  <a:lnTo>
                    <a:pt x="406400" y="203200"/>
                  </a:lnTo>
                  <a:lnTo>
                    <a:pt x="0" y="203200"/>
                  </a:lnTo>
                  <a:lnTo>
                    <a:pt x="0" y="609600"/>
                  </a:lnTo>
                  <a:lnTo>
                    <a:pt x="406400" y="609600"/>
                  </a:lnTo>
                  <a:lnTo>
                    <a:pt x="406400" y="812800"/>
                  </a:lnTo>
                  <a:lnTo>
                    <a:pt x="812800" y="406400"/>
                  </a:lnTo>
                  <a:close/>
                </a:path>
              </a:pathLst>
            </a:custGeom>
            <a:solidFill>
              <a:srgbClr val="FFF465"/>
            </a:solidFill>
          </p:spPr>
        </p:sp>
        <p:sp>
          <p:nvSpPr>
            <p:cNvPr name="TextBox 8" id="8"/>
            <p:cNvSpPr txBox="true"/>
            <p:nvPr/>
          </p:nvSpPr>
          <p:spPr>
            <a:xfrm>
              <a:off x="0" y="165100"/>
              <a:ext cx="711200" cy="444500"/>
            </a:xfrm>
            <a:prstGeom prst="rect">
              <a:avLst/>
            </a:prstGeom>
          </p:spPr>
          <p:txBody>
            <a:bodyPr anchor="ctr" rtlCol="false" tIns="50800" lIns="50800" bIns="50800" rIns="50800"/>
            <a:lstStyle/>
            <a:p>
              <a:pPr algn="ctr">
                <a:lnSpc>
                  <a:spcPts val="2659"/>
                </a:lnSpc>
                <a:spcBef>
                  <a:spcPct val="0"/>
                </a:spcBef>
              </a:pPr>
            </a:p>
          </p:txBody>
        </p:sp>
      </p:grpSp>
      <p:sp>
        <p:nvSpPr>
          <p:cNvPr name="Freeform 9" id="9"/>
          <p:cNvSpPr/>
          <p:nvPr/>
        </p:nvSpPr>
        <p:spPr>
          <a:xfrm flipH="false" flipV="false" rot="0">
            <a:off x="1669683" y="6695125"/>
            <a:ext cx="2727974" cy="2727974"/>
          </a:xfrm>
          <a:custGeom>
            <a:avLst/>
            <a:gdLst/>
            <a:ahLst/>
            <a:cxnLst/>
            <a:rect r="r" b="b" t="t" l="l"/>
            <a:pathLst>
              <a:path h="2727974" w="2727974">
                <a:moveTo>
                  <a:pt x="0" y="0"/>
                </a:moveTo>
                <a:lnTo>
                  <a:pt x="2727974" y="0"/>
                </a:lnTo>
                <a:lnTo>
                  <a:pt x="2727974" y="2727973"/>
                </a:lnTo>
                <a:lnTo>
                  <a:pt x="0" y="2727973"/>
                </a:lnTo>
                <a:lnTo>
                  <a:pt x="0" y="0"/>
                </a:lnTo>
                <a:close/>
              </a:path>
            </a:pathLst>
          </a:custGeom>
          <a:blipFill>
            <a:blip r:embed="rId4"/>
            <a:stretch>
              <a:fillRect l="0" t="0" r="0" b="0"/>
            </a:stretch>
          </a:blipFill>
        </p:spPr>
      </p:sp>
      <p:sp>
        <p:nvSpPr>
          <p:cNvPr name="Freeform 10" id="10"/>
          <p:cNvSpPr/>
          <p:nvPr/>
        </p:nvSpPr>
        <p:spPr>
          <a:xfrm flipH="false" flipV="false" rot="0">
            <a:off x="6734550" y="6695125"/>
            <a:ext cx="2695390" cy="2695390"/>
          </a:xfrm>
          <a:custGeom>
            <a:avLst/>
            <a:gdLst/>
            <a:ahLst/>
            <a:cxnLst/>
            <a:rect r="r" b="b" t="t" l="l"/>
            <a:pathLst>
              <a:path h="2695390" w="2695390">
                <a:moveTo>
                  <a:pt x="0" y="0"/>
                </a:moveTo>
                <a:lnTo>
                  <a:pt x="2695390" y="0"/>
                </a:lnTo>
                <a:lnTo>
                  <a:pt x="2695390" y="2695390"/>
                </a:lnTo>
                <a:lnTo>
                  <a:pt x="0" y="2695390"/>
                </a:lnTo>
                <a:lnTo>
                  <a:pt x="0" y="0"/>
                </a:lnTo>
                <a:close/>
              </a:path>
            </a:pathLst>
          </a:custGeom>
          <a:blipFill>
            <a:blip r:embed="rId5"/>
            <a:stretch>
              <a:fillRect l="0" t="0" r="0" b="0"/>
            </a:stretch>
          </a:blipFill>
        </p:spPr>
      </p:sp>
      <p:grpSp>
        <p:nvGrpSpPr>
          <p:cNvPr name="Group 11" id="11"/>
          <p:cNvGrpSpPr/>
          <p:nvPr/>
        </p:nvGrpSpPr>
        <p:grpSpPr>
          <a:xfrm rot="0">
            <a:off x="1028700" y="1102029"/>
            <a:ext cx="14512596" cy="3967444"/>
            <a:chOff x="0" y="0"/>
            <a:chExt cx="19350128" cy="5289925"/>
          </a:xfrm>
        </p:grpSpPr>
        <p:sp>
          <p:nvSpPr>
            <p:cNvPr name="TextBox 12" id="12"/>
            <p:cNvSpPr txBox="true"/>
            <p:nvPr/>
          </p:nvSpPr>
          <p:spPr>
            <a:xfrm rot="0">
              <a:off x="0" y="0"/>
              <a:ext cx="19350128" cy="1219200"/>
            </a:xfrm>
            <a:prstGeom prst="rect">
              <a:avLst/>
            </a:prstGeom>
          </p:spPr>
          <p:txBody>
            <a:bodyPr anchor="t" rtlCol="false" tIns="0" lIns="0" bIns="0" rIns="0">
              <a:spAutoFit/>
            </a:bodyPr>
            <a:lstStyle/>
            <a:p>
              <a:pPr algn="l" marL="0" indent="0" lvl="0">
                <a:lnSpc>
                  <a:spcPts val="7200"/>
                </a:lnSpc>
                <a:spcBef>
                  <a:spcPct val="0"/>
                </a:spcBef>
              </a:pPr>
              <a:r>
                <a:rPr lang="en-US" sz="6000">
                  <a:solidFill>
                    <a:srgbClr val="FFFFFF"/>
                  </a:solidFill>
                  <a:latin typeface="IBM Plex Mono"/>
                </a:rPr>
                <a:t>Algorithm</a:t>
              </a:r>
              <a:r>
                <a:rPr lang="en-US" sz="6000" u="none">
                  <a:solidFill>
                    <a:srgbClr val="FFFFFF"/>
                  </a:solidFill>
                  <a:latin typeface="IBM Plex Mono"/>
                </a:rPr>
                <a:t> </a:t>
              </a:r>
            </a:p>
          </p:txBody>
        </p:sp>
        <p:sp>
          <p:nvSpPr>
            <p:cNvPr name="TextBox 13" id="13"/>
            <p:cNvSpPr txBox="true"/>
            <p:nvPr/>
          </p:nvSpPr>
          <p:spPr>
            <a:xfrm rot="0">
              <a:off x="0" y="1809067"/>
              <a:ext cx="19350128" cy="3480858"/>
            </a:xfrm>
            <a:prstGeom prst="rect">
              <a:avLst/>
            </a:prstGeom>
          </p:spPr>
          <p:txBody>
            <a:bodyPr anchor="t" rtlCol="false" tIns="0" lIns="0" bIns="0" rIns="0">
              <a:spAutoFit/>
            </a:bodyPr>
            <a:lstStyle/>
            <a:p>
              <a:pPr algn="just">
                <a:lnSpc>
                  <a:spcPts val="4199"/>
                </a:lnSpc>
              </a:pPr>
              <a:r>
                <a:rPr lang="en-US" sz="2999">
                  <a:solidFill>
                    <a:srgbClr val="FFFFFF"/>
                  </a:solidFill>
                  <a:latin typeface="IBM Plex Sans"/>
                </a:rPr>
                <a:t>Step - 3 : Weak Edge Detection </a:t>
              </a:r>
            </a:p>
            <a:p>
              <a:pPr algn="just" marL="431802" indent="-215901" lvl="1">
                <a:lnSpc>
                  <a:spcPts val="2800"/>
                </a:lnSpc>
                <a:buFont typeface="Arial"/>
                <a:buChar char="•"/>
              </a:pPr>
              <a:r>
                <a:rPr lang="en-US" sz="2000">
                  <a:solidFill>
                    <a:srgbClr val="FFFFFF"/>
                  </a:solidFill>
                  <a:latin typeface="IBM Plex Sans"/>
                </a:rPr>
                <a:t>Detect weak edges along curves by employing a lower threshold, determined from the mean gradient magnitude.</a:t>
              </a:r>
            </a:p>
            <a:p>
              <a:pPr algn="just" marL="431802" indent="-215901" lvl="1">
                <a:lnSpc>
                  <a:spcPts val="2800"/>
                </a:lnSpc>
                <a:buFont typeface="Arial"/>
                <a:buChar char="•"/>
              </a:pPr>
              <a:r>
                <a:rPr lang="en-US" sz="2000">
                  <a:solidFill>
                    <a:srgbClr val="FFFFFF"/>
                  </a:solidFill>
                  <a:latin typeface="IBM Plex Sans"/>
                </a:rPr>
                <a:t>Weak edges typically exhibit lower gradient magnitude, yet possess local maxima in horizontal and vertical directions.</a:t>
              </a:r>
            </a:p>
            <a:p>
              <a:pPr algn="just" marL="431802" indent="-215901" lvl="1">
                <a:lnSpc>
                  <a:spcPts val="2800"/>
                </a:lnSpc>
                <a:buFont typeface="Arial"/>
                <a:buChar char="•"/>
              </a:pPr>
              <a:r>
                <a:rPr lang="en-US" sz="2000">
                  <a:solidFill>
                    <a:srgbClr val="FFFFFF"/>
                  </a:solidFill>
                  <a:latin typeface="IBM Plex Sans"/>
                </a:rPr>
                <a:t>Implement a thresholding process: Identify a point as a weak edge point when it fulfills two criteria:</a:t>
              </a:r>
            </a:p>
            <a:p>
              <a:pPr algn="just" marL="863604" indent="-287868" lvl="2">
                <a:lnSpc>
                  <a:spcPts val="2800"/>
                </a:lnSpc>
                <a:buFont typeface="Arial"/>
                <a:buChar char="⚬"/>
              </a:pPr>
              <a:r>
                <a:rPr lang="en-US" sz="2000">
                  <a:solidFill>
                    <a:srgbClr val="FFFFFF"/>
                  </a:solidFill>
                  <a:latin typeface="IBM Plex Sans"/>
                </a:rPr>
                <a:t>Displays local maxima in both horizontal and vertical directions.</a:t>
              </a:r>
            </a:p>
            <a:p>
              <a:pPr algn="just" marL="863604" indent="-287868" lvl="2">
                <a:lnSpc>
                  <a:spcPts val="2800"/>
                </a:lnSpc>
                <a:buFont typeface="Arial"/>
                <a:buChar char="⚬"/>
              </a:pPr>
              <a:r>
                <a:rPr lang="en-US" sz="2000">
                  <a:solidFill>
                    <a:srgbClr val="FFFFFF"/>
                  </a:solidFill>
                  <a:latin typeface="IBM Plex Sans"/>
                </a:rPr>
                <a:t>The gradient magnitude at that point surpasses the lower threshold value.</a:t>
              </a:r>
            </a:p>
            <a:p>
              <a:pPr algn="just" marL="0" indent="0" lvl="0">
                <a:lnSpc>
                  <a:spcPts val="2800"/>
                </a:lnSpc>
                <a:spcBef>
                  <a:spcPct val="0"/>
                </a:spcBef>
              </a:pPr>
            </a:p>
          </p:txBody>
        </p:sp>
      </p:grpSp>
      <p:sp>
        <p:nvSpPr>
          <p:cNvPr name="Freeform 14" id="14"/>
          <p:cNvSpPr/>
          <p:nvPr/>
        </p:nvSpPr>
        <p:spPr>
          <a:xfrm flipH="false" flipV="false" rot="0">
            <a:off x="15265844" y="8349518"/>
            <a:ext cx="1993456" cy="908782"/>
          </a:xfrm>
          <a:custGeom>
            <a:avLst/>
            <a:gdLst/>
            <a:ahLst/>
            <a:cxnLst/>
            <a:rect r="r" b="b" t="t" l="l"/>
            <a:pathLst>
              <a:path h="908782" w="1993456">
                <a:moveTo>
                  <a:pt x="0" y="0"/>
                </a:moveTo>
                <a:lnTo>
                  <a:pt x="1993456" y="0"/>
                </a:lnTo>
                <a:lnTo>
                  <a:pt x="1993456" y="908782"/>
                </a:lnTo>
                <a:lnTo>
                  <a:pt x="0" y="908782"/>
                </a:lnTo>
                <a:lnTo>
                  <a:pt x="0" y="0"/>
                </a:lnTo>
                <a:close/>
              </a:path>
            </a:pathLst>
          </a:custGeom>
          <a:blipFill>
            <a:blip r:embed="rId6"/>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1A1D1E"/>
        </a:solidFill>
      </p:bgPr>
    </p:bg>
    <p:spTree>
      <p:nvGrpSpPr>
        <p:cNvPr id="1" name=""/>
        <p:cNvGrpSpPr/>
        <p:nvPr/>
      </p:nvGrpSpPr>
      <p:grpSpPr>
        <a:xfrm>
          <a:off x="0" y="0"/>
          <a:ext cx="0" cy="0"/>
          <a:chOff x="0" y="0"/>
          <a:chExt cx="0" cy="0"/>
        </a:xfrm>
      </p:grpSpPr>
      <p:grpSp>
        <p:nvGrpSpPr>
          <p:cNvPr name="Group 2" id="2"/>
          <p:cNvGrpSpPr/>
          <p:nvPr/>
        </p:nvGrpSpPr>
        <p:grpSpPr>
          <a:xfrm rot="0">
            <a:off x="16411015" y="1102029"/>
            <a:ext cx="848285" cy="831133"/>
            <a:chOff x="0" y="0"/>
            <a:chExt cx="1131047" cy="1108177"/>
          </a:xfrm>
        </p:grpSpPr>
        <p:grpSp>
          <p:nvGrpSpPr>
            <p:cNvPr name="Group 3" id="3"/>
            <p:cNvGrpSpPr/>
            <p:nvPr/>
          </p:nvGrpSpPr>
          <p:grpSpPr>
            <a:xfrm rot="0">
              <a:off x="22870" y="0"/>
              <a:ext cx="1108177" cy="1108177"/>
              <a:chOff x="0" y="0"/>
              <a:chExt cx="6350000" cy="6350000"/>
            </a:xfrm>
          </p:grpSpPr>
          <p:sp>
            <p:nvSpPr>
              <p:cNvPr name="Freeform 4" id="4"/>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465"/>
              </a:solidFill>
            </p:spPr>
          </p:sp>
        </p:grpSp>
        <p:sp>
          <p:nvSpPr>
            <p:cNvPr name="Freeform 5" id="5"/>
            <p:cNvSpPr/>
            <p:nvPr/>
          </p:nvSpPr>
          <p:spPr>
            <a:xfrm flipH="false" flipV="false" rot="0">
              <a:off x="0" y="162447"/>
              <a:ext cx="890231" cy="783282"/>
            </a:xfrm>
            <a:custGeom>
              <a:avLst/>
              <a:gdLst/>
              <a:ahLst/>
              <a:cxnLst/>
              <a:rect r="r" b="b" t="t" l="l"/>
              <a:pathLst>
                <a:path h="783282" w="890231">
                  <a:moveTo>
                    <a:pt x="0" y="0"/>
                  </a:moveTo>
                  <a:lnTo>
                    <a:pt x="890231" y="0"/>
                  </a:lnTo>
                  <a:lnTo>
                    <a:pt x="890231" y="783283"/>
                  </a:lnTo>
                  <a:lnTo>
                    <a:pt x="0" y="783283"/>
                  </a:lnTo>
                  <a:lnTo>
                    <a:pt x="0" y="0"/>
                  </a:lnTo>
                  <a:close/>
                </a:path>
              </a:pathLst>
            </a:custGeom>
            <a:blipFill>
              <a:blip r:embed="rId2">
                <a:extLst>
                  <a:ext uri="{96DAC541-7B7A-43D3-8B79-37D633B846F1}">
                    <asvg:svgBlip xmlns:asvg="http://schemas.microsoft.com/office/drawing/2016/SVG/main" r:embed="rId3"/>
                  </a:ext>
                </a:extLst>
              </a:blip>
              <a:stretch>
                <a:fillRect l="-99402" t="0" r="0" b="0"/>
              </a:stretch>
            </a:blipFill>
          </p:spPr>
        </p:sp>
      </p:grpSp>
      <p:grpSp>
        <p:nvGrpSpPr>
          <p:cNvPr name="Group 6" id="6"/>
          <p:cNvGrpSpPr/>
          <p:nvPr/>
        </p:nvGrpSpPr>
        <p:grpSpPr>
          <a:xfrm rot="0">
            <a:off x="5008091" y="7500682"/>
            <a:ext cx="1116858" cy="1116858"/>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812800" y="406400"/>
                  </a:moveTo>
                  <a:lnTo>
                    <a:pt x="406400" y="0"/>
                  </a:lnTo>
                  <a:lnTo>
                    <a:pt x="406400" y="203200"/>
                  </a:lnTo>
                  <a:lnTo>
                    <a:pt x="0" y="203200"/>
                  </a:lnTo>
                  <a:lnTo>
                    <a:pt x="0" y="609600"/>
                  </a:lnTo>
                  <a:lnTo>
                    <a:pt x="406400" y="609600"/>
                  </a:lnTo>
                  <a:lnTo>
                    <a:pt x="406400" y="812800"/>
                  </a:lnTo>
                  <a:lnTo>
                    <a:pt x="812800" y="406400"/>
                  </a:lnTo>
                  <a:close/>
                </a:path>
              </a:pathLst>
            </a:custGeom>
            <a:solidFill>
              <a:srgbClr val="FFF465"/>
            </a:solidFill>
          </p:spPr>
        </p:sp>
        <p:sp>
          <p:nvSpPr>
            <p:cNvPr name="TextBox 8" id="8"/>
            <p:cNvSpPr txBox="true"/>
            <p:nvPr/>
          </p:nvSpPr>
          <p:spPr>
            <a:xfrm>
              <a:off x="0" y="165100"/>
              <a:ext cx="711200" cy="444500"/>
            </a:xfrm>
            <a:prstGeom prst="rect">
              <a:avLst/>
            </a:prstGeom>
          </p:spPr>
          <p:txBody>
            <a:bodyPr anchor="ctr" rtlCol="false" tIns="50800" lIns="50800" bIns="50800" rIns="50800"/>
            <a:lstStyle/>
            <a:p>
              <a:pPr algn="ctr">
                <a:lnSpc>
                  <a:spcPts val="2659"/>
                </a:lnSpc>
                <a:spcBef>
                  <a:spcPct val="0"/>
                </a:spcBef>
              </a:pPr>
            </a:p>
          </p:txBody>
        </p:sp>
      </p:grpSp>
      <p:sp>
        <p:nvSpPr>
          <p:cNvPr name="Freeform 9" id="9"/>
          <p:cNvSpPr/>
          <p:nvPr/>
        </p:nvSpPr>
        <p:spPr>
          <a:xfrm flipH="false" flipV="false" rot="0">
            <a:off x="1670518" y="6827009"/>
            <a:ext cx="2727974" cy="2727974"/>
          </a:xfrm>
          <a:custGeom>
            <a:avLst/>
            <a:gdLst/>
            <a:ahLst/>
            <a:cxnLst/>
            <a:rect r="r" b="b" t="t" l="l"/>
            <a:pathLst>
              <a:path h="2727974" w="2727974">
                <a:moveTo>
                  <a:pt x="0" y="0"/>
                </a:moveTo>
                <a:lnTo>
                  <a:pt x="2727973" y="0"/>
                </a:lnTo>
                <a:lnTo>
                  <a:pt x="2727973" y="2727974"/>
                </a:lnTo>
                <a:lnTo>
                  <a:pt x="0" y="2727974"/>
                </a:lnTo>
                <a:lnTo>
                  <a:pt x="0" y="0"/>
                </a:lnTo>
                <a:close/>
              </a:path>
            </a:pathLst>
          </a:custGeom>
          <a:blipFill>
            <a:blip r:embed="rId4"/>
            <a:stretch>
              <a:fillRect l="0" t="0" r="0" b="0"/>
            </a:stretch>
          </a:blipFill>
        </p:spPr>
      </p:sp>
      <p:grpSp>
        <p:nvGrpSpPr>
          <p:cNvPr name="Group 10" id="10"/>
          <p:cNvGrpSpPr/>
          <p:nvPr/>
        </p:nvGrpSpPr>
        <p:grpSpPr>
          <a:xfrm rot="0">
            <a:off x="1028700" y="1102029"/>
            <a:ext cx="14512596" cy="6081994"/>
            <a:chOff x="0" y="0"/>
            <a:chExt cx="19350128" cy="8109325"/>
          </a:xfrm>
        </p:grpSpPr>
        <p:sp>
          <p:nvSpPr>
            <p:cNvPr name="TextBox 11" id="11"/>
            <p:cNvSpPr txBox="true"/>
            <p:nvPr/>
          </p:nvSpPr>
          <p:spPr>
            <a:xfrm rot="0">
              <a:off x="0" y="0"/>
              <a:ext cx="19350128" cy="1219200"/>
            </a:xfrm>
            <a:prstGeom prst="rect">
              <a:avLst/>
            </a:prstGeom>
          </p:spPr>
          <p:txBody>
            <a:bodyPr anchor="t" rtlCol="false" tIns="0" lIns="0" bIns="0" rIns="0">
              <a:spAutoFit/>
            </a:bodyPr>
            <a:lstStyle/>
            <a:p>
              <a:pPr algn="l" marL="0" indent="0" lvl="0">
                <a:lnSpc>
                  <a:spcPts val="7200"/>
                </a:lnSpc>
                <a:spcBef>
                  <a:spcPct val="0"/>
                </a:spcBef>
              </a:pPr>
              <a:r>
                <a:rPr lang="en-US" sz="6000">
                  <a:solidFill>
                    <a:srgbClr val="FFFFFF"/>
                  </a:solidFill>
                  <a:latin typeface="IBM Plex Mono"/>
                </a:rPr>
                <a:t>Algorithm</a:t>
              </a:r>
              <a:r>
                <a:rPr lang="en-US" sz="6000" u="none">
                  <a:solidFill>
                    <a:srgbClr val="FFFFFF"/>
                  </a:solidFill>
                  <a:latin typeface="IBM Plex Mono"/>
                </a:rPr>
                <a:t> </a:t>
              </a:r>
            </a:p>
          </p:txBody>
        </p:sp>
        <p:sp>
          <p:nvSpPr>
            <p:cNvPr name="TextBox 12" id="12"/>
            <p:cNvSpPr txBox="true"/>
            <p:nvPr/>
          </p:nvSpPr>
          <p:spPr>
            <a:xfrm rot="0">
              <a:off x="0" y="1809067"/>
              <a:ext cx="19350128" cy="6300258"/>
            </a:xfrm>
            <a:prstGeom prst="rect">
              <a:avLst/>
            </a:prstGeom>
          </p:spPr>
          <p:txBody>
            <a:bodyPr anchor="t" rtlCol="false" tIns="0" lIns="0" bIns="0" rIns="0">
              <a:spAutoFit/>
            </a:bodyPr>
            <a:lstStyle/>
            <a:p>
              <a:pPr algn="just">
                <a:lnSpc>
                  <a:spcPts val="4199"/>
                </a:lnSpc>
              </a:pPr>
              <a:r>
                <a:rPr lang="en-US" sz="2999">
                  <a:solidFill>
                    <a:srgbClr val="FFFFFF"/>
                  </a:solidFill>
                  <a:latin typeface="IBM Plex Sans"/>
                </a:rPr>
                <a:t>Step - 4 : Strong Edge Detection </a:t>
              </a:r>
            </a:p>
            <a:p>
              <a:pPr algn="just" marL="431802" indent="-215901" lvl="1">
                <a:lnSpc>
                  <a:spcPts val="2800"/>
                </a:lnSpc>
                <a:buFont typeface="Arial"/>
                <a:buChar char="•"/>
              </a:pPr>
              <a:r>
                <a:rPr lang="en-US" sz="2000">
                  <a:solidFill>
                    <a:srgbClr val="FFFFFF"/>
                  </a:solidFill>
                  <a:latin typeface="IBM Plex Sans"/>
                </a:rPr>
                <a:t>Strong edge identification involves calculating cumulative gradient change between directions, specifically horizontal and vertical. This method differentiates main strong edges from small, insignificant ones.</a:t>
              </a:r>
            </a:p>
            <a:p>
              <a:pPr algn="just" marL="431802" indent="-215901" lvl="1">
                <a:lnSpc>
                  <a:spcPts val="2800"/>
                </a:lnSpc>
                <a:buFont typeface="Arial"/>
                <a:buChar char="•"/>
              </a:pPr>
              <a:r>
                <a:rPr lang="en-US" sz="2000">
                  <a:solidFill>
                    <a:srgbClr val="FFFFFF"/>
                  </a:solidFill>
                  <a:latin typeface="IBM Plex Sans"/>
                </a:rPr>
                <a:t>Cumulative gradient change quantifies gradient value alteration over a defined distance in a specific direction, a key measure for detecting strong edges.</a:t>
              </a:r>
            </a:p>
            <a:p>
              <a:pPr algn="just" marL="431802" indent="-215901" lvl="1">
                <a:lnSpc>
                  <a:spcPts val="2800"/>
                </a:lnSpc>
                <a:buFont typeface="Arial"/>
                <a:buChar char="•"/>
              </a:pPr>
              <a:r>
                <a:rPr lang="en-US" sz="2000">
                  <a:solidFill>
                    <a:srgbClr val="FFFFFF"/>
                  </a:solidFill>
                  <a:latin typeface="IBM Plex Sans"/>
                </a:rPr>
                <a:t>The method targets areas where gradient values significantly shift in one direction while remaining relatively steady in the other. These areas represent strong edges with swift intensity changes along a certain direction.</a:t>
              </a:r>
            </a:p>
            <a:p>
              <a:pPr algn="just" marL="863604" indent="-287868" lvl="2">
                <a:lnSpc>
                  <a:spcPts val="2800"/>
                </a:lnSpc>
                <a:buFont typeface="Arial"/>
                <a:buChar char="⚬"/>
              </a:pPr>
              <a:r>
                <a:rPr lang="en-US" sz="2000">
                  <a:solidFill>
                    <a:srgbClr val="FFFFFF"/>
                  </a:solidFill>
                  <a:latin typeface="IBM Plex Sans"/>
                </a:rPr>
                <a:t>Verify that the gradient magnitude at a point surpasses a predefined upper threshold (threshold: 0.90).</a:t>
              </a:r>
            </a:p>
            <a:p>
              <a:pPr algn="just" marL="863604" indent="-287868" lvl="2">
                <a:lnSpc>
                  <a:spcPts val="2800"/>
                </a:lnSpc>
                <a:buFont typeface="Arial"/>
                <a:buChar char="⚬"/>
              </a:pPr>
              <a:r>
                <a:rPr lang="en-US" sz="2000">
                  <a:solidFill>
                    <a:srgbClr val="FFFFFF"/>
                  </a:solidFill>
                  <a:latin typeface="IBM Plex Sans"/>
                </a:rPr>
                <a:t>Confirm the presence of a local maximum in at least one direction.</a:t>
              </a:r>
            </a:p>
            <a:p>
              <a:pPr algn="just" marL="863604" indent="-287868" lvl="2">
                <a:lnSpc>
                  <a:spcPts val="2800"/>
                </a:lnSpc>
                <a:buFont typeface="Arial"/>
                <a:buChar char="⚬"/>
              </a:pPr>
              <a:r>
                <a:rPr lang="en-US" sz="2000">
                  <a:solidFill>
                    <a:srgbClr val="FFFFFF"/>
                  </a:solidFill>
                  <a:latin typeface="IBM Plex Sans"/>
                </a:rPr>
                <a:t>Compare the overall gradient change along the edge direction to that in the opposite direction. Strong edges exhibit greater change along the edge direction.</a:t>
              </a:r>
            </a:p>
            <a:p>
              <a:pPr algn="just">
                <a:lnSpc>
                  <a:spcPts val="2800"/>
                </a:lnSpc>
              </a:pPr>
            </a:p>
            <a:p>
              <a:pPr algn="just" marL="0" indent="0" lvl="0">
                <a:lnSpc>
                  <a:spcPts val="2800"/>
                </a:lnSpc>
                <a:spcBef>
                  <a:spcPct val="0"/>
                </a:spcBef>
              </a:pPr>
            </a:p>
          </p:txBody>
        </p:sp>
      </p:grpSp>
      <p:sp>
        <p:nvSpPr>
          <p:cNvPr name="Freeform 13" id="13"/>
          <p:cNvSpPr/>
          <p:nvPr/>
        </p:nvSpPr>
        <p:spPr>
          <a:xfrm flipH="false" flipV="false" rot="0">
            <a:off x="6734550" y="6793650"/>
            <a:ext cx="2761332" cy="2761332"/>
          </a:xfrm>
          <a:custGeom>
            <a:avLst/>
            <a:gdLst/>
            <a:ahLst/>
            <a:cxnLst/>
            <a:rect r="r" b="b" t="t" l="l"/>
            <a:pathLst>
              <a:path h="2761332" w="2761332">
                <a:moveTo>
                  <a:pt x="0" y="0"/>
                </a:moveTo>
                <a:lnTo>
                  <a:pt x="2761332" y="0"/>
                </a:lnTo>
                <a:lnTo>
                  <a:pt x="2761332" y="2761333"/>
                </a:lnTo>
                <a:lnTo>
                  <a:pt x="0" y="2761333"/>
                </a:lnTo>
                <a:lnTo>
                  <a:pt x="0" y="0"/>
                </a:lnTo>
                <a:close/>
              </a:path>
            </a:pathLst>
          </a:custGeom>
          <a:blipFill>
            <a:blip r:embed="rId5"/>
            <a:stretch>
              <a:fillRect l="0" t="0" r="0" b="0"/>
            </a:stretch>
          </a:blipFill>
        </p:spPr>
      </p:sp>
      <p:sp>
        <p:nvSpPr>
          <p:cNvPr name="Freeform 14" id="14"/>
          <p:cNvSpPr/>
          <p:nvPr/>
        </p:nvSpPr>
        <p:spPr>
          <a:xfrm flipH="false" flipV="false" rot="0">
            <a:off x="15265844" y="8349518"/>
            <a:ext cx="1993456" cy="908782"/>
          </a:xfrm>
          <a:custGeom>
            <a:avLst/>
            <a:gdLst/>
            <a:ahLst/>
            <a:cxnLst/>
            <a:rect r="r" b="b" t="t" l="l"/>
            <a:pathLst>
              <a:path h="908782" w="1993456">
                <a:moveTo>
                  <a:pt x="0" y="0"/>
                </a:moveTo>
                <a:lnTo>
                  <a:pt x="1993456" y="0"/>
                </a:lnTo>
                <a:lnTo>
                  <a:pt x="1993456" y="908782"/>
                </a:lnTo>
                <a:lnTo>
                  <a:pt x="0" y="908782"/>
                </a:lnTo>
                <a:lnTo>
                  <a:pt x="0" y="0"/>
                </a:lnTo>
                <a:close/>
              </a:path>
            </a:pathLst>
          </a:custGeom>
          <a:blipFill>
            <a:blip r:embed="rId6"/>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1A1D1E"/>
        </a:solidFill>
      </p:bgPr>
    </p:bg>
    <p:spTree>
      <p:nvGrpSpPr>
        <p:cNvPr id="1" name=""/>
        <p:cNvGrpSpPr/>
        <p:nvPr/>
      </p:nvGrpSpPr>
      <p:grpSpPr>
        <a:xfrm>
          <a:off x="0" y="0"/>
          <a:ext cx="0" cy="0"/>
          <a:chOff x="0" y="0"/>
          <a:chExt cx="0" cy="0"/>
        </a:xfrm>
      </p:grpSpPr>
      <p:grpSp>
        <p:nvGrpSpPr>
          <p:cNvPr name="Group 2" id="2"/>
          <p:cNvGrpSpPr/>
          <p:nvPr/>
        </p:nvGrpSpPr>
        <p:grpSpPr>
          <a:xfrm rot="0">
            <a:off x="16411015" y="1102029"/>
            <a:ext cx="848285" cy="831133"/>
            <a:chOff x="0" y="0"/>
            <a:chExt cx="1131047" cy="1108177"/>
          </a:xfrm>
        </p:grpSpPr>
        <p:grpSp>
          <p:nvGrpSpPr>
            <p:cNvPr name="Group 3" id="3"/>
            <p:cNvGrpSpPr/>
            <p:nvPr/>
          </p:nvGrpSpPr>
          <p:grpSpPr>
            <a:xfrm rot="0">
              <a:off x="22870" y="0"/>
              <a:ext cx="1108177" cy="1108177"/>
              <a:chOff x="0" y="0"/>
              <a:chExt cx="6350000" cy="6350000"/>
            </a:xfrm>
          </p:grpSpPr>
          <p:sp>
            <p:nvSpPr>
              <p:cNvPr name="Freeform 4" id="4"/>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465"/>
              </a:solidFill>
            </p:spPr>
          </p:sp>
        </p:grpSp>
        <p:sp>
          <p:nvSpPr>
            <p:cNvPr name="Freeform 5" id="5"/>
            <p:cNvSpPr/>
            <p:nvPr/>
          </p:nvSpPr>
          <p:spPr>
            <a:xfrm flipH="false" flipV="false" rot="0">
              <a:off x="0" y="162447"/>
              <a:ext cx="890231" cy="783282"/>
            </a:xfrm>
            <a:custGeom>
              <a:avLst/>
              <a:gdLst/>
              <a:ahLst/>
              <a:cxnLst/>
              <a:rect r="r" b="b" t="t" l="l"/>
              <a:pathLst>
                <a:path h="783282" w="890231">
                  <a:moveTo>
                    <a:pt x="0" y="0"/>
                  </a:moveTo>
                  <a:lnTo>
                    <a:pt x="890231" y="0"/>
                  </a:lnTo>
                  <a:lnTo>
                    <a:pt x="890231" y="783283"/>
                  </a:lnTo>
                  <a:lnTo>
                    <a:pt x="0" y="783283"/>
                  </a:lnTo>
                  <a:lnTo>
                    <a:pt x="0" y="0"/>
                  </a:lnTo>
                  <a:close/>
                </a:path>
              </a:pathLst>
            </a:custGeom>
            <a:blipFill>
              <a:blip r:embed="rId2">
                <a:extLst>
                  <a:ext uri="{96DAC541-7B7A-43D3-8B79-37D633B846F1}">
                    <asvg:svgBlip xmlns:asvg="http://schemas.microsoft.com/office/drawing/2016/SVG/main" r:embed="rId3"/>
                  </a:ext>
                </a:extLst>
              </a:blip>
              <a:stretch>
                <a:fillRect l="-99402" t="0" r="0" b="0"/>
              </a:stretch>
            </a:blipFill>
          </p:spPr>
        </p:sp>
      </p:grpSp>
      <p:sp>
        <p:nvSpPr>
          <p:cNvPr name="Freeform 6" id="6"/>
          <p:cNvSpPr/>
          <p:nvPr/>
        </p:nvSpPr>
        <p:spPr>
          <a:xfrm flipH="false" flipV="false" rot="0">
            <a:off x="2660780" y="5281542"/>
            <a:ext cx="1889429" cy="1889429"/>
          </a:xfrm>
          <a:custGeom>
            <a:avLst/>
            <a:gdLst/>
            <a:ahLst/>
            <a:cxnLst/>
            <a:rect r="r" b="b" t="t" l="l"/>
            <a:pathLst>
              <a:path h="1889429" w="1889429">
                <a:moveTo>
                  <a:pt x="0" y="0"/>
                </a:moveTo>
                <a:lnTo>
                  <a:pt x="1889429" y="0"/>
                </a:lnTo>
                <a:lnTo>
                  <a:pt x="1889429" y="1889429"/>
                </a:lnTo>
                <a:lnTo>
                  <a:pt x="0" y="1889429"/>
                </a:lnTo>
                <a:lnTo>
                  <a:pt x="0" y="0"/>
                </a:lnTo>
                <a:close/>
              </a:path>
            </a:pathLst>
          </a:custGeom>
          <a:blipFill>
            <a:blip r:embed="rId4"/>
            <a:stretch>
              <a:fillRect l="0" t="0" r="0" b="0"/>
            </a:stretch>
          </a:blipFill>
        </p:spPr>
      </p:sp>
      <p:grpSp>
        <p:nvGrpSpPr>
          <p:cNvPr name="Group 7" id="7"/>
          <p:cNvGrpSpPr/>
          <p:nvPr/>
        </p:nvGrpSpPr>
        <p:grpSpPr>
          <a:xfrm rot="0">
            <a:off x="1028700" y="1102029"/>
            <a:ext cx="14512596" cy="4672294"/>
            <a:chOff x="0" y="0"/>
            <a:chExt cx="19350128" cy="6229725"/>
          </a:xfrm>
        </p:grpSpPr>
        <p:sp>
          <p:nvSpPr>
            <p:cNvPr name="TextBox 8" id="8"/>
            <p:cNvSpPr txBox="true"/>
            <p:nvPr/>
          </p:nvSpPr>
          <p:spPr>
            <a:xfrm rot="0">
              <a:off x="0" y="0"/>
              <a:ext cx="19350128" cy="1219200"/>
            </a:xfrm>
            <a:prstGeom prst="rect">
              <a:avLst/>
            </a:prstGeom>
          </p:spPr>
          <p:txBody>
            <a:bodyPr anchor="t" rtlCol="false" tIns="0" lIns="0" bIns="0" rIns="0">
              <a:spAutoFit/>
            </a:bodyPr>
            <a:lstStyle/>
            <a:p>
              <a:pPr algn="l" marL="0" indent="0" lvl="0">
                <a:lnSpc>
                  <a:spcPts val="7200"/>
                </a:lnSpc>
                <a:spcBef>
                  <a:spcPct val="0"/>
                </a:spcBef>
              </a:pPr>
              <a:r>
                <a:rPr lang="en-US" sz="6000">
                  <a:solidFill>
                    <a:srgbClr val="FFFFFF"/>
                  </a:solidFill>
                  <a:latin typeface="IBM Plex Mono"/>
                </a:rPr>
                <a:t>Algorithm</a:t>
              </a:r>
              <a:r>
                <a:rPr lang="en-US" sz="6000" u="none">
                  <a:solidFill>
                    <a:srgbClr val="FFFFFF"/>
                  </a:solidFill>
                  <a:latin typeface="IBM Plex Mono"/>
                </a:rPr>
                <a:t> </a:t>
              </a:r>
            </a:p>
          </p:txBody>
        </p:sp>
        <p:sp>
          <p:nvSpPr>
            <p:cNvPr name="TextBox 9" id="9"/>
            <p:cNvSpPr txBox="true"/>
            <p:nvPr/>
          </p:nvSpPr>
          <p:spPr>
            <a:xfrm rot="0">
              <a:off x="0" y="1809067"/>
              <a:ext cx="19350128" cy="4420658"/>
            </a:xfrm>
            <a:prstGeom prst="rect">
              <a:avLst/>
            </a:prstGeom>
          </p:spPr>
          <p:txBody>
            <a:bodyPr anchor="t" rtlCol="false" tIns="0" lIns="0" bIns="0" rIns="0">
              <a:spAutoFit/>
            </a:bodyPr>
            <a:lstStyle/>
            <a:p>
              <a:pPr algn="just">
                <a:lnSpc>
                  <a:spcPts val="4199"/>
                </a:lnSpc>
              </a:pPr>
              <a:r>
                <a:rPr lang="en-US" sz="2999">
                  <a:solidFill>
                    <a:srgbClr val="FFFFFF"/>
                  </a:solidFill>
                  <a:latin typeface="IBM Plex Sans"/>
                </a:rPr>
                <a:t>Step - 5 : Merging </a:t>
              </a:r>
            </a:p>
            <a:p>
              <a:pPr algn="just" marL="431802" indent="-215901" lvl="1">
                <a:lnSpc>
                  <a:spcPts val="2800"/>
                </a:lnSpc>
                <a:buFont typeface="Arial"/>
                <a:buChar char="•"/>
              </a:pPr>
              <a:r>
                <a:rPr lang="en-US" sz="2000">
                  <a:solidFill>
                    <a:srgbClr val="FFFFFF"/>
                  </a:solidFill>
                  <a:latin typeface="IBM Plex Sans"/>
                </a:rPr>
                <a:t>To create an output image displaying both weak and strong edges, the images from the weak and strong edge detection processes are merged.</a:t>
              </a:r>
            </a:p>
            <a:p>
              <a:pPr algn="just" marL="431802" indent="-215901" lvl="1">
                <a:lnSpc>
                  <a:spcPts val="2800"/>
                </a:lnSpc>
                <a:buFont typeface="Arial"/>
                <a:buChar char="•"/>
              </a:pPr>
              <a:r>
                <a:rPr lang="en-US" sz="2000">
                  <a:solidFill>
                    <a:srgbClr val="FFFFFF"/>
                  </a:solidFill>
                  <a:latin typeface="IBM Plex Sans"/>
                </a:rPr>
                <a:t>Merging is achieved through an element-wise OR operation applied to corresponding pixels in the two binary images.</a:t>
              </a:r>
            </a:p>
            <a:p>
              <a:pPr algn="just" marL="431802" indent="-215901" lvl="1">
                <a:lnSpc>
                  <a:spcPts val="2800"/>
                </a:lnSpc>
                <a:buFont typeface="Arial"/>
                <a:buChar char="•"/>
              </a:pPr>
              <a:r>
                <a:rPr lang="en-US" sz="2000">
                  <a:solidFill>
                    <a:srgbClr val="FFFFFF"/>
                  </a:solidFill>
                  <a:latin typeface="IBM Plex Sans"/>
                </a:rPr>
                <a:t>The OR operator produces a pixel value of 1 if at least one input pixel is 1; otherwise, it yields 0.</a:t>
              </a:r>
            </a:p>
            <a:p>
              <a:pPr algn="just" marL="431802" indent="-215901" lvl="1">
                <a:lnSpc>
                  <a:spcPts val="2800"/>
                </a:lnSpc>
                <a:buFont typeface="Arial"/>
                <a:buChar char="•"/>
              </a:pPr>
              <a:r>
                <a:rPr lang="en-US" sz="2000">
                  <a:solidFill>
                    <a:srgbClr val="FFFFFF"/>
                  </a:solidFill>
                  <a:latin typeface="IBM Plex Sans"/>
                </a:rPr>
                <a:t>This process results in an output image where pixels are set to 1 if an edge was detected in either the weak or strong edge detection image, and to 0 if not.</a:t>
              </a:r>
            </a:p>
            <a:p>
              <a:pPr algn="just">
                <a:lnSpc>
                  <a:spcPts val="2800"/>
                </a:lnSpc>
              </a:pPr>
            </a:p>
            <a:p>
              <a:pPr algn="just" marL="0" indent="0" lvl="0">
                <a:lnSpc>
                  <a:spcPts val="2800"/>
                </a:lnSpc>
                <a:spcBef>
                  <a:spcPct val="0"/>
                </a:spcBef>
              </a:pPr>
            </a:p>
          </p:txBody>
        </p:sp>
      </p:grpSp>
      <p:sp>
        <p:nvSpPr>
          <p:cNvPr name="Freeform 10" id="10"/>
          <p:cNvSpPr/>
          <p:nvPr/>
        </p:nvSpPr>
        <p:spPr>
          <a:xfrm flipH="false" flipV="false" rot="0">
            <a:off x="2660780" y="7632528"/>
            <a:ext cx="1889429" cy="1889429"/>
          </a:xfrm>
          <a:custGeom>
            <a:avLst/>
            <a:gdLst/>
            <a:ahLst/>
            <a:cxnLst/>
            <a:rect r="r" b="b" t="t" l="l"/>
            <a:pathLst>
              <a:path h="1889429" w="1889429">
                <a:moveTo>
                  <a:pt x="0" y="0"/>
                </a:moveTo>
                <a:lnTo>
                  <a:pt x="1889429" y="0"/>
                </a:lnTo>
                <a:lnTo>
                  <a:pt x="1889429" y="1889429"/>
                </a:lnTo>
                <a:lnTo>
                  <a:pt x="0" y="1889429"/>
                </a:lnTo>
                <a:lnTo>
                  <a:pt x="0" y="0"/>
                </a:lnTo>
                <a:close/>
              </a:path>
            </a:pathLst>
          </a:custGeom>
          <a:blipFill>
            <a:blip r:embed="rId5"/>
            <a:stretch>
              <a:fillRect l="0" t="0" r="0" b="0"/>
            </a:stretch>
          </a:blipFill>
        </p:spPr>
      </p:sp>
      <p:grpSp>
        <p:nvGrpSpPr>
          <p:cNvPr name="Group 11" id="11"/>
          <p:cNvGrpSpPr/>
          <p:nvPr/>
        </p:nvGrpSpPr>
        <p:grpSpPr>
          <a:xfrm rot="1038035">
            <a:off x="5098907" y="5841622"/>
            <a:ext cx="1601558" cy="1116465"/>
            <a:chOff x="0" y="0"/>
            <a:chExt cx="1165954" cy="812800"/>
          </a:xfrm>
        </p:grpSpPr>
        <p:sp>
          <p:nvSpPr>
            <p:cNvPr name="Freeform 12" id="12"/>
            <p:cNvSpPr/>
            <p:nvPr/>
          </p:nvSpPr>
          <p:spPr>
            <a:xfrm flipH="false" flipV="false" rot="0">
              <a:off x="0" y="0"/>
              <a:ext cx="1165954" cy="812800"/>
            </a:xfrm>
            <a:custGeom>
              <a:avLst/>
              <a:gdLst/>
              <a:ahLst/>
              <a:cxnLst/>
              <a:rect r="r" b="b" t="t" l="l"/>
              <a:pathLst>
                <a:path h="812800" w="1165954">
                  <a:moveTo>
                    <a:pt x="1165954" y="406400"/>
                  </a:moveTo>
                  <a:lnTo>
                    <a:pt x="759554" y="0"/>
                  </a:lnTo>
                  <a:lnTo>
                    <a:pt x="759554" y="203200"/>
                  </a:lnTo>
                  <a:lnTo>
                    <a:pt x="0" y="203200"/>
                  </a:lnTo>
                  <a:lnTo>
                    <a:pt x="0" y="609600"/>
                  </a:lnTo>
                  <a:lnTo>
                    <a:pt x="759554" y="609600"/>
                  </a:lnTo>
                  <a:lnTo>
                    <a:pt x="759554" y="812800"/>
                  </a:lnTo>
                  <a:lnTo>
                    <a:pt x="1165954" y="406400"/>
                  </a:lnTo>
                  <a:close/>
                </a:path>
              </a:pathLst>
            </a:custGeom>
            <a:solidFill>
              <a:srgbClr val="FFF465"/>
            </a:solidFill>
          </p:spPr>
        </p:sp>
        <p:sp>
          <p:nvSpPr>
            <p:cNvPr name="TextBox 13" id="13"/>
            <p:cNvSpPr txBox="true"/>
            <p:nvPr/>
          </p:nvSpPr>
          <p:spPr>
            <a:xfrm>
              <a:off x="0" y="165100"/>
              <a:ext cx="711200" cy="444500"/>
            </a:xfrm>
            <a:prstGeom prst="rect">
              <a:avLst/>
            </a:prstGeom>
          </p:spPr>
          <p:txBody>
            <a:bodyPr anchor="ctr" rtlCol="false" tIns="50800" lIns="50800" bIns="50800" rIns="50800"/>
            <a:lstStyle/>
            <a:p>
              <a:pPr algn="ctr">
                <a:lnSpc>
                  <a:spcPts val="2659"/>
                </a:lnSpc>
                <a:spcBef>
                  <a:spcPct val="0"/>
                </a:spcBef>
              </a:pPr>
            </a:p>
          </p:txBody>
        </p:sp>
      </p:grpSp>
      <p:grpSp>
        <p:nvGrpSpPr>
          <p:cNvPr name="Group 14" id="14"/>
          <p:cNvGrpSpPr/>
          <p:nvPr/>
        </p:nvGrpSpPr>
        <p:grpSpPr>
          <a:xfrm rot="-1213921">
            <a:off x="5112767" y="7875013"/>
            <a:ext cx="1601558" cy="1116465"/>
            <a:chOff x="0" y="0"/>
            <a:chExt cx="1165954" cy="812800"/>
          </a:xfrm>
        </p:grpSpPr>
        <p:sp>
          <p:nvSpPr>
            <p:cNvPr name="Freeform 15" id="15"/>
            <p:cNvSpPr/>
            <p:nvPr/>
          </p:nvSpPr>
          <p:spPr>
            <a:xfrm flipH="false" flipV="false" rot="0">
              <a:off x="0" y="0"/>
              <a:ext cx="1165954" cy="812800"/>
            </a:xfrm>
            <a:custGeom>
              <a:avLst/>
              <a:gdLst/>
              <a:ahLst/>
              <a:cxnLst/>
              <a:rect r="r" b="b" t="t" l="l"/>
              <a:pathLst>
                <a:path h="812800" w="1165954">
                  <a:moveTo>
                    <a:pt x="1165954" y="406400"/>
                  </a:moveTo>
                  <a:lnTo>
                    <a:pt x="759554" y="0"/>
                  </a:lnTo>
                  <a:lnTo>
                    <a:pt x="759554" y="203200"/>
                  </a:lnTo>
                  <a:lnTo>
                    <a:pt x="0" y="203200"/>
                  </a:lnTo>
                  <a:lnTo>
                    <a:pt x="0" y="609600"/>
                  </a:lnTo>
                  <a:lnTo>
                    <a:pt x="759554" y="609600"/>
                  </a:lnTo>
                  <a:lnTo>
                    <a:pt x="759554" y="812800"/>
                  </a:lnTo>
                  <a:lnTo>
                    <a:pt x="1165954" y="406400"/>
                  </a:lnTo>
                  <a:close/>
                </a:path>
              </a:pathLst>
            </a:custGeom>
            <a:solidFill>
              <a:srgbClr val="FFF465"/>
            </a:solidFill>
          </p:spPr>
        </p:sp>
        <p:sp>
          <p:nvSpPr>
            <p:cNvPr name="TextBox 16" id="16"/>
            <p:cNvSpPr txBox="true"/>
            <p:nvPr/>
          </p:nvSpPr>
          <p:spPr>
            <a:xfrm>
              <a:off x="0" y="165100"/>
              <a:ext cx="711200" cy="444500"/>
            </a:xfrm>
            <a:prstGeom prst="rect">
              <a:avLst/>
            </a:prstGeom>
          </p:spPr>
          <p:txBody>
            <a:bodyPr anchor="ctr" rtlCol="false" tIns="50800" lIns="50800" bIns="50800" rIns="50800"/>
            <a:lstStyle/>
            <a:p>
              <a:pPr algn="ctr">
                <a:lnSpc>
                  <a:spcPts val="2659"/>
                </a:lnSpc>
                <a:spcBef>
                  <a:spcPct val="0"/>
                </a:spcBef>
              </a:pPr>
            </a:p>
          </p:txBody>
        </p:sp>
      </p:grpSp>
      <p:sp>
        <p:nvSpPr>
          <p:cNvPr name="Freeform 17" id="17"/>
          <p:cNvSpPr/>
          <p:nvPr/>
        </p:nvSpPr>
        <p:spPr>
          <a:xfrm flipH="false" flipV="false" rot="0">
            <a:off x="7277067" y="5813534"/>
            <a:ext cx="3191124" cy="3191124"/>
          </a:xfrm>
          <a:custGeom>
            <a:avLst/>
            <a:gdLst/>
            <a:ahLst/>
            <a:cxnLst/>
            <a:rect r="r" b="b" t="t" l="l"/>
            <a:pathLst>
              <a:path h="3191124" w="3191124">
                <a:moveTo>
                  <a:pt x="0" y="0"/>
                </a:moveTo>
                <a:lnTo>
                  <a:pt x="3191124" y="0"/>
                </a:lnTo>
                <a:lnTo>
                  <a:pt x="3191124" y="3191124"/>
                </a:lnTo>
                <a:lnTo>
                  <a:pt x="0" y="3191124"/>
                </a:lnTo>
                <a:lnTo>
                  <a:pt x="0" y="0"/>
                </a:lnTo>
                <a:close/>
              </a:path>
            </a:pathLst>
          </a:custGeom>
          <a:blipFill>
            <a:blip r:embed="rId6"/>
            <a:stretch>
              <a:fillRect l="0" t="0" r="0" b="0"/>
            </a:stretch>
          </a:blipFill>
        </p:spPr>
      </p:sp>
      <p:sp>
        <p:nvSpPr>
          <p:cNvPr name="TextBox 18" id="18"/>
          <p:cNvSpPr txBox="true"/>
          <p:nvPr/>
        </p:nvSpPr>
        <p:spPr>
          <a:xfrm rot="0">
            <a:off x="2346872" y="7170971"/>
            <a:ext cx="2517244" cy="238125"/>
          </a:xfrm>
          <a:prstGeom prst="rect">
            <a:avLst/>
          </a:prstGeom>
        </p:spPr>
        <p:txBody>
          <a:bodyPr anchor="t" rtlCol="false" tIns="0" lIns="0" bIns="0" rIns="0">
            <a:spAutoFit/>
          </a:bodyPr>
          <a:lstStyle/>
          <a:p>
            <a:pPr algn="ctr">
              <a:lnSpc>
                <a:spcPts val="1913"/>
              </a:lnSpc>
              <a:spcBef>
                <a:spcPct val="0"/>
              </a:spcBef>
            </a:pPr>
            <a:r>
              <a:rPr lang="en-US" sz="1594">
                <a:solidFill>
                  <a:srgbClr val="FFFFFF"/>
                </a:solidFill>
                <a:latin typeface="IBM Plex Mono"/>
              </a:rPr>
              <a:t>Weak Edge Map</a:t>
            </a:r>
            <a:r>
              <a:rPr lang="en-US" sz="1594">
                <a:solidFill>
                  <a:srgbClr val="FFFFFF"/>
                </a:solidFill>
                <a:latin typeface="IBM Plex Mono"/>
              </a:rPr>
              <a:t> </a:t>
            </a:r>
          </a:p>
        </p:txBody>
      </p:sp>
      <p:sp>
        <p:nvSpPr>
          <p:cNvPr name="TextBox 19" id="19"/>
          <p:cNvSpPr txBox="true"/>
          <p:nvPr/>
        </p:nvSpPr>
        <p:spPr>
          <a:xfrm rot="0">
            <a:off x="2346872" y="9521957"/>
            <a:ext cx="2517244" cy="238125"/>
          </a:xfrm>
          <a:prstGeom prst="rect">
            <a:avLst/>
          </a:prstGeom>
        </p:spPr>
        <p:txBody>
          <a:bodyPr anchor="t" rtlCol="false" tIns="0" lIns="0" bIns="0" rIns="0">
            <a:spAutoFit/>
          </a:bodyPr>
          <a:lstStyle/>
          <a:p>
            <a:pPr algn="ctr">
              <a:lnSpc>
                <a:spcPts val="1913"/>
              </a:lnSpc>
              <a:spcBef>
                <a:spcPct val="0"/>
              </a:spcBef>
            </a:pPr>
            <a:r>
              <a:rPr lang="en-US" sz="1594">
                <a:solidFill>
                  <a:srgbClr val="FFFFFF"/>
                </a:solidFill>
                <a:latin typeface="IBM Plex Mono"/>
              </a:rPr>
              <a:t>Strong Edge Map</a:t>
            </a:r>
            <a:r>
              <a:rPr lang="en-US" sz="1594">
                <a:solidFill>
                  <a:srgbClr val="FFFFFF"/>
                </a:solidFill>
                <a:latin typeface="IBM Plex Mono"/>
              </a:rPr>
              <a:t> </a:t>
            </a:r>
          </a:p>
        </p:txBody>
      </p:sp>
      <p:sp>
        <p:nvSpPr>
          <p:cNvPr name="TextBox 20" id="20"/>
          <p:cNvSpPr txBox="true"/>
          <p:nvPr/>
        </p:nvSpPr>
        <p:spPr>
          <a:xfrm rot="0">
            <a:off x="6830246" y="9042758"/>
            <a:ext cx="4173129" cy="533400"/>
          </a:xfrm>
          <a:prstGeom prst="rect">
            <a:avLst/>
          </a:prstGeom>
        </p:spPr>
        <p:txBody>
          <a:bodyPr anchor="t" rtlCol="false" tIns="0" lIns="0" bIns="0" rIns="0">
            <a:spAutoFit/>
          </a:bodyPr>
          <a:lstStyle/>
          <a:p>
            <a:pPr algn="ctr">
              <a:lnSpc>
                <a:spcPts val="2153"/>
              </a:lnSpc>
              <a:spcBef>
                <a:spcPct val="0"/>
              </a:spcBef>
            </a:pPr>
            <a:r>
              <a:rPr lang="en-US" sz="1794">
                <a:solidFill>
                  <a:srgbClr val="FFFFFF"/>
                </a:solidFill>
                <a:latin typeface="IBM Plex Mono"/>
              </a:rPr>
              <a:t>Edge Map representing both weak and strong edges</a:t>
            </a:r>
          </a:p>
        </p:txBody>
      </p:sp>
      <p:sp>
        <p:nvSpPr>
          <p:cNvPr name="Freeform 21" id="21"/>
          <p:cNvSpPr/>
          <p:nvPr/>
        </p:nvSpPr>
        <p:spPr>
          <a:xfrm flipH="false" flipV="false" rot="0">
            <a:off x="15265844" y="8325180"/>
            <a:ext cx="1993456" cy="908782"/>
          </a:xfrm>
          <a:custGeom>
            <a:avLst/>
            <a:gdLst/>
            <a:ahLst/>
            <a:cxnLst/>
            <a:rect r="r" b="b" t="t" l="l"/>
            <a:pathLst>
              <a:path h="908782" w="1993456">
                <a:moveTo>
                  <a:pt x="0" y="0"/>
                </a:moveTo>
                <a:lnTo>
                  <a:pt x="1993456" y="0"/>
                </a:lnTo>
                <a:lnTo>
                  <a:pt x="1993456" y="908782"/>
                </a:lnTo>
                <a:lnTo>
                  <a:pt x="0" y="908782"/>
                </a:lnTo>
                <a:lnTo>
                  <a:pt x="0" y="0"/>
                </a:lnTo>
                <a:close/>
              </a:path>
            </a:pathLst>
          </a:custGeom>
          <a:blipFill>
            <a:blip r:embed="rId7"/>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1A1D1E"/>
        </a:solidFill>
      </p:bgPr>
    </p:bg>
    <p:spTree>
      <p:nvGrpSpPr>
        <p:cNvPr id="1" name=""/>
        <p:cNvGrpSpPr/>
        <p:nvPr/>
      </p:nvGrpSpPr>
      <p:grpSpPr>
        <a:xfrm>
          <a:off x="0" y="0"/>
          <a:ext cx="0" cy="0"/>
          <a:chOff x="0" y="0"/>
          <a:chExt cx="0" cy="0"/>
        </a:xfrm>
      </p:grpSpPr>
      <p:grpSp>
        <p:nvGrpSpPr>
          <p:cNvPr name="Group 2" id="2"/>
          <p:cNvGrpSpPr/>
          <p:nvPr/>
        </p:nvGrpSpPr>
        <p:grpSpPr>
          <a:xfrm rot="0">
            <a:off x="16411015" y="1102029"/>
            <a:ext cx="848285" cy="831133"/>
            <a:chOff x="0" y="0"/>
            <a:chExt cx="1131047" cy="1108177"/>
          </a:xfrm>
        </p:grpSpPr>
        <p:grpSp>
          <p:nvGrpSpPr>
            <p:cNvPr name="Group 3" id="3"/>
            <p:cNvGrpSpPr/>
            <p:nvPr/>
          </p:nvGrpSpPr>
          <p:grpSpPr>
            <a:xfrm rot="0">
              <a:off x="22870" y="0"/>
              <a:ext cx="1108177" cy="1108177"/>
              <a:chOff x="0" y="0"/>
              <a:chExt cx="6350000" cy="6350000"/>
            </a:xfrm>
          </p:grpSpPr>
          <p:sp>
            <p:nvSpPr>
              <p:cNvPr name="Freeform 4" id="4"/>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465"/>
              </a:solidFill>
            </p:spPr>
          </p:sp>
        </p:grpSp>
        <p:sp>
          <p:nvSpPr>
            <p:cNvPr name="Freeform 5" id="5"/>
            <p:cNvSpPr/>
            <p:nvPr/>
          </p:nvSpPr>
          <p:spPr>
            <a:xfrm flipH="false" flipV="false" rot="0">
              <a:off x="0" y="162447"/>
              <a:ext cx="890231" cy="783282"/>
            </a:xfrm>
            <a:custGeom>
              <a:avLst/>
              <a:gdLst/>
              <a:ahLst/>
              <a:cxnLst/>
              <a:rect r="r" b="b" t="t" l="l"/>
              <a:pathLst>
                <a:path h="783282" w="890231">
                  <a:moveTo>
                    <a:pt x="0" y="0"/>
                  </a:moveTo>
                  <a:lnTo>
                    <a:pt x="890231" y="0"/>
                  </a:lnTo>
                  <a:lnTo>
                    <a:pt x="890231" y="783283"/>
                  </a:lnTo>
                  <a:lnTo>
                    <a:pt x="0" y="783283"/>
                  </a:lnTo>
                  <a:lnTo>
                    <a:pt x="0" y="0"/>
                  </a:lnTo>
                  <a:close/>
                </a:path>
              </a:pathLst>
            </a:custGeom>
            <a:blipFill>
              <a:blip r:embed="rId2">
                <a:extLst>
                  <a:ext uri="{96DAC541-7B7A-43D3-8B79-37D633B846F1}">
                    <asvg:svgBlip xmlns:asvg="http://schemas.microsoft.com/office/drawing/2016/SVG/main" r:embed="rId3"/>
                  </a:ext>
                </a:extLst>
              </a:blip>
              <a:stretch>
                <a:fillRect l="-99402" t="0" r="0" b="0"/>
              </a:stretch>
            </a:blipFill>
          </p:spPr>
        </p:sp>
      </p:grpSp>
      <p:grpSp>
        <p:nvGrpSpPr>
          <p:cNvPr name="Group 6" id="6"/>
          <p:cNvGrpSpPr/>
          <p:nvPr/>
        </p:nvGrpSpPr>
        <p:grpSpPr>
          <a:xfrm rot="0">
            <a:off x="5008091" y="7500682"/>
            <a:ext cx="1116858" cy="1116858"/>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812800" y="406400"/>
                  </a:moveTo>
                  <a:lnTo>
                    <a:pt x="406400" y="0"/>
                  </a:lnTo>
                  <a:lnTo>
                    <a:pt x="406400" y="203200"/>
                  </a:lnTo>
                  <a:lnTo>
                    <a:pt x="0" y="203200"/>
                  </a:lnTo>
                  <a:lnTo>
                    <a:pt x="0" y="609600"/>
                  </a:lnTo>
                  <a:lnTo>
                    <a:pt x="406400" y="609600"/>
                  </a:lnTo>
                  <a:lnTo>
                    <a:pt x="406400" y="812800"/>
                  </a:lnTo>
                  <a:lnTo>
                    <a:pt x="812800" y="406400"/>
                  </a:lnTo>
                  <a:close/>
                </a:path>
              </a:pathLst>
            </a:custGeom>
            <a:solidFill>
              <a:srgbClr val="FFF465"/>
            </a:solidFill>
          </p:spPr>
        </p:sp>
        <p:sp>
          <p:nvSpPr>
            <p:cNvPr name="TextBox 8" id="8"/>
            <p:cNvSpPr txBox="true"/>
            <p:nvPr/>
          </p:nvSpPr>
          <p:spPr>
            <a:xfrm>
              <a:off x="0" y="165100"/>
              <a:ext cx="711200" cy="444500"/>
            </a:xfrm>
            <a:prstGeom prst="rect">
              <a:avLst/>
            </a:prstGeom>
          </p:spPr>
          <p:txBody>
            <a:bodyPr anchor="ctr" rtlCol="false" tIns="50800" lIns="50800" bIns="50800" rIns="50800"/>
            <a:lstStyle/>
            <a:p>
              <a:pPr algn="ctr">
                <a:lnSpc>
                  <a:spcPts val="2659"/>
                </a:lnSpc>
                <a:spcBef>
                  <a:spcPct val="0"/>
                </a:spcBef>
              </a:pPr>
            </a:p>
          </p:txBody>
        </p:sp>
      </p:grpSp>
      <p:sp>
        <p:nvSpPr>
          <p:cNvPr name="Freeform 9" id="9"/>
          <p:cNvSpPr/>
          <p:nvPr/>
        </p:nvSpPr>
        <p:spPr>
          <a:xfrm flipH="false" flipV="false" rot="0">
            <a:off x="1703101" y="6711416"/>
            <a:ext cx="2695390" cy="2695390"/>
          </a:xfrm>
          <a:custGeom>
            <a:avLst/>
            <a:gdLst/>
            <a:ahLst/>
            <a:cxnLst/>
            <a:rect r="r" b="b" t="t" l="l"/>
            <a:pathLst>
              <a:path h="2695390" w="2695390">
                <a:moveTo>
                  <a:pt x="0" y="0"/>
                </a:moveTo>
                <a:lnTo>
                  <a:pt x="2695390" y="0"/>
                </a:lnTo>
                <a:lnTo>
                  <a:pt x="2695390" y="2695390"/>
                </a:lnTo>
                <a:lnTo>
                  <a:pt x="0" y="2695390"/>
                </a:lnTo>
                <a:lnTo>
                  <a:pt x="0" y="0"/>
                </a:lnTo>
                <a:close/>
              </a:path>
            </a:pathLst>
          </a:custGeom>
          <a:blipFill>
            <a:blip r:embed="rId4"/>
            <a:stretch>
              <a:fillRect l="0" t="0" r="0" b="0"/>
            </a:stretch>
          </a:blipFill>
        </p:spPr>
      </p:sp>
      <p:sp>
        <p:nvSpPr>
          <p:cNvPr name="Freeform 10" id="10"/>
          <p:cNvSpPr/>
          <p:nvPr/>
        </p:nvSpPr>
        <p:spPr>
          <a:xfrm flipH="false" flipV="false" rot="0">
            <a:off x="6734550" y="6711416"/>
            <a:ext cx="2695390" cy="2695390"/>
          </a:xfrm>
          <a:custGeom>
            <a:avLst/>
            <a:gdLst/>
            <a:ahLst/>
            <a:cxnLst/>
            <a:rect r="r" b="b" t="t" l="l"/>
            <a:pathLst>
              <a:path h="2695390" w="2695390">
                <a:moveTo>
                  <a:pt x="0" y="0"/>
                </a:moveTo>
                <a:lnTo>
                  <a:pt x="2695390" y="0"/>
                </a:lnTo>
                <a:lnTo>
                  <a:pt x="2695390" y="2695390"/>
                </a:lnTo>
                <a:lnTo>
                  <a:pt x="0" y="2695390"/>
                </a:lnTo>
                <a:lnTo>
                  <a:pt x="0" y="0"/>
                </a:lnTo>
                <a:close/>
              </a:path>
            </a:pathLst>
          </a:custGeom>
          <a:blipFill>
            <a:blip r:embed="rId5"/>
            <a:stretch>
              <a:fillRect l="0" t="0" r="0" b="0"/>
            </a:stretch>
          </a:blipFill>
        </p:spPr>
      </p:sp>
      <p:grpSp>
        <p:nvGrpSpPr>
          <p:cNvPr name="Group 11" id="11"/>
          <p:cNvGrpSpPr/>
          <p:nvPr/>
        </p:nvGrpSpPr>
        <p:grpSpPr>
          <a:xfrm rot="0">
            <a:off x="1028700" y="1102029"/>
            <a:ext cx="14512596" cy="4319869"/>
            <a:chOff x="0" y="0"/>
            <a:chExt cx="19350128" cy="5759825"/>
          </a:xfrm>
        </p:grpSpPr>
        <p:sp>
          <p:nvSpPr>
            <p:cNvPr name="TextBox 12" id="12"/>
            <p:cNvSpPr txBox="true"/>
            <p:nvPr/>
          </p:nvSpPr>
          <p:spPr>
            <a:xfrm rot="0">
              <a:off x="0" y="0"/>
              <a:ext cx="19350128" cy="1219200"/>
            </a:xfrm>
            <a:prstGeom prst="rect">
              <a:avLst/>
            </a:prstGeom>
          </p:spPr>
          <p:txBody>
            <a:bodyPr anchor="t" rtlCol="false" tIns="0" lIns="0" bIns="0" rIns="0">
              <a:spAutoFit/>
            </a:bodyPr>
            <a:lstStyle/>
            <a:p>
              <a:pPr algn="l" marL="0" indent="0" lvl="0">
                <a:lnSpc>
                  <a:spcPts val="7200"/>
                </a:lnSpc>
                <a:spcBef>
                  <a:spcPct val="0"/>
                </a:spcBef>
              </a:pPr>
              <a:r>
                <a:rPr lang="en-US" sz="6000">
                  <a:solidFill>
                    <a:srgbClr val="FFFFFF"/>
                  </a:solidFill>
                  <a:latin typeface="IBM Plex Mono"/>
                </a:rPr>
                <a:t>Algorithm</a:t>
              </a:r>
              <a:r>
                <a:rPr lang="en-US" sz="6000" u="none">
                  <a:solidFill>
                    <a:srgbClr val="FFFFFF"/>
                  </a:solidFill>
                  <a:latin typeface="IBM Plex Mono"/>
                </a:rPr>
                <a:t> </a:t>
              </a:r>
            </a:p>
          </p:txBody>
        </p:sp>
        <p:sp>
          <p:nvSpPr>
            <p:cNvPr name="TextBox 13" id="13"/>
            <p:cNvSpPr txBox="true"/>
            <p:nvPr/>
          </p:nvSpPr>
          <p:spPr>
            <a:xfrm rot="0">
              <a:off x="0" y="1809067"/>
              <a:ext cx="19350128" cy="3950758"/>
            </a:xfrm>
            <a:prstGeom prst="rect">
              <a:avLst/>
            </a:prstGeom>
          </p:spPr>
          <p:txBody>
            <a:bodyPr anchor="t" rtlCol="false" tIns="0" lIns="0" bIns="0" rIns="0">
              <a:spAutoFit/>
            </a:bodyPr>
            <a:lstStyle/>
            <a:p>
              <a:pPr>
                <a:lnSpc>
                  <a:spcPts val="4199"/>
                </a:lnSpc>
              </a:pPr>
              <a:r>
                <a:rPr lang="en-US" sz="2999">
                  <a:solidFill>
                    <a:srgbClr val="FFFFFF"/>
                  </a:solidFill>
                  <a:latin typeface="IBM Plex Sans"/>
                </a:rPr>
                <a:t>Step - 6 : Thinning </a:t>
              </a:r>
            </a:p>
            <a:p>
              <a:pPr marL="431802" indent="-215901" lvl="1">
                <a:lnSpc>
                  <a:spcPts val="2800"/>
                </a:lnSpc>
                <a:buFont typeface="Arial"/>
                <a:buChar char="•"/>
              </a:pPr>
              <a:r>
                <a:rPr lang="en-US" sz="2000">
                  <a:solidFill>
                    <a:srgbClr val="FFFFFF"/>
                  </a:solidFill>
                  <a:latin typeface="IBM Plex Sans"/>
                </a:rPr>
                <a:t>The results obtained in the previous section undergo two iterations of the Zhang-Suen thinning process.</a:t>
              </a:r>
            </a:p>
            <a:p>
              <a:pPr marL="431802" indent="-215901" lvl="1">
                <a:lnSpc>
                  <a:spcPts val="2800"/>
                </a:lnSpc>
                <a:buFont typeface="Arial"/>
                <a:buChar char="•"/>
              </a:pPr>
              <a:r>
                <a:rPr lang="en-US" sz="2000">
                  <a:solidFill>
                    <a:srgbClr val="FFFFFF"/>
                  </a:solidFill>
                  <a:latin typeface="IBM Plex Sans"/>
                </a:rPr>
                <a:t>The Zhang-Suen thinning algorithm is a widely used method for skeletonization, which involves reducing a binary image to its essential skeletal structure.</a:t>
              </a:r>
            </a:p>
            <a:p>
              <a:pPr marL="431802" indent="-215901" lvl="1">
                <a:lnSpc>
                  <a:spcPts val="2800"/>
                </a:lnSpc>
                <a:buFont typeface="Arial"/>
                <a:buChar char="•"/>
              </a:pPr>
              <a:r>
                <a:rPr lang="en-US" sz="2000">
                  <a:solidFill>
                    <a:srgbClr val="FFFFFF"/>
                  </a:solidFill>
                  <a:latin typeface="IBM Plex Sans"/>
                </a:rPr>
                <a:t>This technique operates by iteratively removing pixels located at the borders of picture objects.</a:t>
              </a:r>
            </a:p>
            <a:p>
              <a:pPr marL="431802" indent="-215901" lvl="1">
                <a:lnSpc>
                  <a:spcPts val="2800"/>
                </a:lnSpc>
                <a:buFont typeface="Arial"/>
                <a:buChar char="•"/>
              </a:pPr>
              <a:r>
                <a:rPr lang="en-US" sz="2000">
                  <a:solidFill>
                    <a:srgbClr val="FFFFFF"/>
                  </a:solidFill>
                  <a:latin typeface="IBM Plex Sans"/>
                </a:rPr>
                <a:t>The process continues until the objects transform into lines that maintain a width of only one pixel.</a:t>
              </a:r>
            </a:p>
            <a:p>
              <a:pPr>
                <a:lnSpc>
                  <a:spcPts val="2800"/>
                </a:lnSpc>
              </a:pPr>
            </a:p>
            <a:p>
              <a:pPr algn="l" marL="0" indent="0" lvl="0">
                <a:lnSpc>
                  <a:spcPts val="2800"/>
                </a:lnSpc>
                <a:spcBef>
                  <a:spcPct val="0"/>
                </a:spcBef>
              </a:pPr>
            </a:p>
          </p:txBody>
        </p:sp>
      </p:grpSp>
      <p:sp>
        <p:nvSpPr>
          <p:cNvPr name="Freeform 14" id="14"/>
          <p:cNvSpPr/>
          <p:nvPr/>
        </p:nvSpPr>
        <p:spPr>
          <a:xfrm flipH="false" flipV="false" rot="0">
            <a:off x="15265844" y="8349518"/>
            <a:ext cx="1993456" cy="908782"/>
          </a:xfrm>
          <a:custGeom>
            <a:avLst/>
            <a:gdLst/>
            <a:ahLst/>
            <a:cxnLst/>
            <a:rect r="r" b="b" t="t" l="l"/>
            <a:pathLst>
              <a:path h="908782" w="1993456">
                <a:moveTo>
                  <a:pt x="0" y="0"/>
                </a:moveTo>
                <a:lnTo>
                  <a:pt x="1993456" y="0"/>
                </a:lnTo>
                <a:lnTo>
                  <a:pt x="1993456" y="908782"/>
                </a:lnTo>
                <a:lnTo>
                  <a:pt x="0" y="908782"/>
                </a:lnTo>
                <a:lnTo>
                  <a:pt x="0" y="0"/>
                </a:lnTo>
                <a:close/>
              </a:path>
            </a:pathLst>
          </a:custGeom>
          <a:blipFill>
            <a:blip r:embed="rId6"/>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DAFr9unG7FE</dc:identifier>
  <dcterms:modified xsi:type="dcterms:W3CDTF">2011-08-01T06:04:30Z</dcterms:modified>
  <cp:revision>1</cp:revision>
  <dc:title>Black Gray Yellow Sleek and Professional Basic Simple Presentation</dc:title>
</cp:coreProperties>
</file>